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58" r:id="rId5"/>
    <p:sldId id="259" r:id="rId6"/>
    <p:sldId id="260"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48"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2F3924-3D69-47E1-8140-F9056CDC75B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0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081F-EAEB-4342-BC91-292B2188002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370250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24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19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255089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01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2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30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46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160253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081F-EAEB-4342-BC91-292B2188002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3924-3D69-47E1-8140-F9056CDC75B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6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2081F-EAEB-4342-BC91-292B2188002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141000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2081F-EAEB-4342-BC91-292B21880021}"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F3924-3D69-47E1-8140-F9056CDC75B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48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2081F-EAEB-4342-BC91-292B21880021}"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F3924-3D69-47E1-8140-F9056CDC75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4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2081F-EAEB-4342-BC91-292B21880021}"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139018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081F-EAEB-4342-BC91-292B2188002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3924-3D69-47E1-8140-F9056CDC75B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20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081F-EAEB-4342-BC91-292B2188002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3924-3D69-47E1-8140-F9056CDC75BB}" type="slidenum">
              <a:rPr lang="en-US" smtClean="0"/>
              <a:t>‹#›</a:t>
            </a:fld>
            <a:endParaRPr lang="en-US"/>
          </a:p>
        </p:txBody>
      </p:sp>
    </p:spTree>
    <p:extLst>
      <p:ext uri="{BB962C8B-B14F-4D97-AF65-F5344CB8AC3E}">
        <p14:creationId xmlns:p14="http://schemas.microsoft.com/office/powerpoint/2010/main" val="230942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62081F-EAEB-4342-BC91-292B21880021}" type="datetimeFigureOut">
              <a:rPr lang="en-US" smtClean="0"/>
              <a:t>11/5/2015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2F3924-3D69-47E1-8140-F9056CDC75BB}" type="slidenum">
              <a:rPr lang="en-US" smtClean="0"/>
              <a:t>‹#›</a:t>
            </a:fld>
            <a:endParaRPr lang="en-US"/>
          </a:p>
        </p:txBody>
      </p:sp>
    </p:spTree>
    <p:extLst>
      <p:ext uri="{BB962C8B-B14F-4D97-AF65-F5344CB8AC3E}">
        <p14:creationId xmlns:p14="http://schemas.microsoft.com/office/powerpoint/2010/main" val="3790820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20445" cy="6858000"/>
          </a:xfrm>
          <a:prstGeom prst="rect">
            <a:avLst/>
          </a:prstGeom>
        </p:spPr>
      </p:pic>
      <p:sp>
        <p:nvSpPr>
          <p:cNvPr id="6" name="Rectangle 5"/>
          <p:cNvSpPr/>
          <p:nvPr/>
        </p:nvSpPr>
        <p:spPr>
          <a:xfrm>
            <a:off x="1745322" y="809531"/>
            <a:ext cx="8885207" cy="2554545"/>
          </a:xfrm>
          <a:prstGeom prst="rect">
            <a:avLst/>
          </a:prstGeom>
          <a:noFill/>
        </p:spPr>
        <p:txBody>
          <a:bodyPr wrap="square" lIns="91440" tIns="45720" rIns="91440" bIns="45720">
            <a:spAutoFit/>
          </a:bodyPr>
          <a:lstStyle/>
          <a:p>
            <a:pPr algn="ct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Trash and Treasure Words</a:t>
            </a:r>
            <a:endPar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2827938" y="3742916"/>
            <a:ext cx="7187330" cy="1754326"/>
          </a:xfrm>
          <a:prstGeom prst="rect">
            <a:avLst/>
          </a:prstGeom>
          <a:noFill/>
        </p:spPr>
        <p:txBody>
          <a:bodyPr wrap="square" rtlCol="0">
            <a:spAutoFit/>
          </a:bodyPr>
          <a:lstStyle/>
          <a:p>
            <a:pPr algn="ctr"/>
            <a:r>
              <a:rPr lang="en-US" sz="5400" dirty="0" smtClean="0">
                <a:solidFill>
                  <a:schemeClr val="accent2"/>
                </a:solidFill>
                <a:latin typeface="Antigone-Bold" panose="00000700000000000000" pitchFamily="2" charset="0"/>
                <a:ea typeface="Antigone-Bold" panose="00000700000000000000" pitchFamily="2" charset="0"/>
              </a:rPr>
              <a:t>How to Take Notes Without Copying </a:t>
            </a:r>
            <a:endParaRPr lang="en-US" sz="5400" dirty="0">
              <a:solidFill>
                <a:schemeClr val="accent2"/>
              </a:solidFill>
              <a:latin typeface="Antigone-Bold" panose="00000700000000000000" pitchFamily="2" charset="0"/>
              <a:ea typeface="Antigone-Bold" panose="00000700000000000000" pitchFamily="2" charset="0"/>
            </a:endParaRPr>
          </a:p>
        </p:txBody>
      </p:sp>
      <p:cxnSp>
        <p:nvCxnSpPr>
          <p:cNvPr id="11" name="Straight Connector 10"/>
          <p:cNvCxnSpPr/>
          <p:nvPr/>
        </p:nvCxnSpPr>
        <p:spPr>
          <a:xfrm>
            <a:off x="3524476" y="3393343"/>
            <a:ext cx="5523825" cy="2226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227" y="3519577"/>
            <a:ext cx="1709581" cy="212209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4384" y="1931798"/>
            <a:ext cx="2015695" cy="2053606"/>
          </a:xfrm>
          <a:prstGeom prst="rect">
            <a:avLst/>
          </a:prstGeom>
        </p:spPr>
      </p:pic>
    </p:spTree>
    <p:extLst>
      <p:ext uri="{BB962C8B-B14F-4D97-AF65-F5344CB8AC3E}">
        <p14:creationId xmlns:p14="http://schemas.microsoft.com/office/powerpoint/2010/main" val="16569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93" y="3087515"/>
            <a:ext cx="3672450" cy="3305205"/>
          </a:xfrm>
          <a:prstGeom prst="rect">
            <a:avLst/>
          </a:prstGeom>
        </p:spPr>
      </p:pic>
      <p:sp>
        <p:nvSpPr>
          <p:cNvPr id="4" name="TextBox 3"/>
          <p:cNvSpPr txBox="1"/>
          <p:nvPr/>
        </p:nvSpPr>
        <p:spPr>
          <a:xfrm>
            <a:off x="741872" y="768147"/>
            <a:ext cx="10610490" cy="2862322"/>
          </a:xfrm>
          <a:prstGeom prst="rect">
            <a:avLst/>
          </a:prstGeom>
          <a:noFill/>
        </p:spPr>
        <p:txBody>
          <a:bodyPr wrap="square" rtlCol="0">
            <a:spAutoFit/>
          </a:bodyPr>
          <a:lstStyle/>
          <a:p>
            <a:pPr algn="ctr"/>
            <a:r>
              <a:rPr lang="en-US" sz="3600" dirty="0" smtClean="0">
                <a:latin typeface="Ameretto Wide" panose="00000400000000000000" pitchFamily="2" charset="0"/>
              </a:rPr>
              <a:t>When we research - think of the article you are using as a pirate’s map.  The     marking a buried treasure on the map, is the selection of words containing needed information from your article.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281" y="4299962"/>
            <a:ext cx="566300" cy="3850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154" y="3981049"/>
            <a:ext cx="2149169" cy="206109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359" y="1467931"/>
            <a:ext cx="566300" cy="385084"/>
          </a:xfrm>
          <a:prstGeom prst="rect">
            <a:avLst/>
          </a:prstGeom>
        </p:spPr>
      </p:pic>
      <p:sp>
        <p:nvSpPr>
          <p:cNvPr id="13" name="TextBox 12"/>
          <p:cNvSpPr txBox="1"/>
          <p:nvPr/>
        </p:nvSpPr>
        <p:spPr>
          <a:xfrm>
            <a:off x="4965581" y="4146437"/>
            <a:ext cx="4480343" cy="1077218"/>
          </a:xfrm>
          <a:prstGeom prst="rect">
            <a:avLst/>
          </a:prstGeom>
          <a:noFill/>
        </p:spPr>
        <p:txBody>
          <a:bodyPr wrap="square" rtlCol="0">
            <a:spAutoFit/>
          </a:bodyPr>
          <a:lstStyle/>
          <a:p>
            <a:r>
              <a:rPr lang="en-US" sz="3200" dirty="0" smtClean="0">
                <a:latin typeface="Bangle Wide" panose="00000400000000000000" pitchFamily="2" charset="0"/>
              </a:rPr>
              <a:t>= Treasure Words </a:t>
            </a:r>
          </a:p>
          <a:p>
            <a:r>
              <a:rPr lang="en-US" sz="3200" dirty="0">
                <a:latin typeface="Bangle Wide" panose="00000400000000000000" pitchFamily="2" charset="0"/>
              </a:rPr>
              <a:t>(</a:t>
            </a:r>
            <a:r>
              <a:rPr lang="en-US" sz="3200" dirty="0" smtClean="0">
                <a:latin typeface="Bangle Wide" panose="00000400000000000000" pitchFamily="2" charset="0"/>
              </a:rPr>
              <a:t>Important Words)</a:t>
            </a:r>
            <a:endParaRPr lang="en-US" sz="3200" dirty="0">
              <a:latin typeface="Bangle Wide" panose="00000400000000000000" pitchFamily="2" charset="0"/>
            </a:endParaRPr>
          </a:p>
        </p:txBody>
      </p:sp>
    </p:spTree>
    <p:extLst>
      <p:ext uri="{BB962C8B-B14F-4D97-AF65-F5344CB8AC3E}">
        <p14:creationId xmlns:p14="http://schemas.microsoft.com/office/powerpoint/2010/main" val="3310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604" y="2988529"/>
            <a:ext cx="2872596" cy="3522257"/>
          </a:xfrm>
          <a:prstGeom prst="ellipse">
            <a:avLst/>
          </a:prstGeom>
          <a:ln>
            <a:noFill/>
          </a:ln>
          <a:effectLst>
            <a:softEdge rad="112500"/>
          </a:effectLst>
        </p:spPr>
      </p:pic>
      <p:sp>
        <p:nvSpPr>
          <p:cNvPr id="2" name="TextBox 1"/>
          <p:cNvSpPr txBox="1"/>
          <p:nvPr/>
        </p:nvSpPr>
        <p:spPr>
          <a:xfrm>
            <a:off x="1104181" y="535657"/>
            <a:ext cx="9230264" cy="5632311"/>
          </a:xfrm>
          <a:prstGeom prst="rect">
            <a:avLst/>
          </a:prstGeom>
          <a:noFill/>
        </p:spPr>
        <p:txBody>
          <a:bodyPr wrap="square" rtlCol="0">
            <a:spAutoFit/>
          </a:bodyPr>
          <a:lstStyle/>
          <a:p>
            <a:pPr algn="ctr"/>
            <a:r>
              <a:rPr lang="en-US" sz="3600" dirty="0" smtClean="0">
                <a:latin typeface="Ameretto Wide" panose="00000400000000000000" pitchFamily="2" charset="0"/>
              </a:rPr>
              <a:t>A pirate must dig for the treasure chest, tossing aside </a:t>
            </a:r>
          </a:p>
          <a:p>
            <a:pPr algn="ctr"/>
            <a:r>
              <a:rPr lang="en-US" sz="3600" dirty="0" smtClean="0">
                <a:latin typeface="Ameretto Wide" panose="00000400000000000000" pitchFamily="2" charset="0"/>
              </a:rPr>
              <a:t>dirt, weeds, and rocks (trash).</a:t>
            </a:r>
          </a:p>
          <a:p>
            <a:pPr algn="ctr"/>
            <a:r>
              <a:rPr lang="en-US" sz="3600" dirty="0" smtClean="0">
                <a:latin typeface="Ameretto Wide" panose="00000400000000000000" pitchFamily="2" charset="0"/>
              </a:rPr>
              <a:t> A researcher must dig to find words that help answer the questions (treasure words).  He or she must</a:t>
            </a:r>
          </a:p>
          <a:p>
            <a:pPr algn="ctr"/>
            <a:r>
              <a:rPr lang="en-US" sz="3600" dirty="0" smtClean="0">
                <a:latin typeface="Ameretto Wide" panose="00000400000000000000" pitchFamily="2" charset="0"/>
              </a:rPr>
              <a:t> “toss aside” </a:t>
            </a:r>
          </a:p>
          <a:p>
            <a:pPr algn="ctr"/>
            <a:r>
              <a:rPr lang="en-US" sz="3600" dirty="0" smtClean="0">
                <a:latin typeface="Ameretto Wide" panose="00000400000000000000" pitchFamily="2" charset="0"/>
              </a:rPr>
              <a:t>unnecessary sentences, </a:t>
            </a:r>
          </a:p>
          <a:p>
            <a:pPr algn="ctr"/>
            <a:r>
              <a:rPr lang="en-US" sz="3600" dirty="0" smtClean="0">
                <a:latin typeface="Ameretto Wide" panose="00000400000000000000" pitchFamily="2" charset="0"/>
              </a:rPr>
              <a:t>phrases, and </a:t>
            </a:r>
          </a:p>
          <a:p>
            <a:pPr algn="ctr"/>
            <a:r>
              <a:rPr lang="en-US" sz="3600" dirty="0" smtClean="0">
                <a:latin typeface="Ameretto Wide" panose="00000400000000000000" pitchFamily="2" charset="0"/>
              </a:rPr>
              <a:t>words (trash words).</a:t>
            </a:r>
            <a:endParaRPr lang="en-US" sz="3600" dirty="0">
              <a:latin typeface="Ameretto Wide" panose="000004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78" y="3459192"/>
            <a:ext cx="2851280" cy="2965331"/>
          </a:xfrm>
          <a:prstGeom prst="ellipse">
            <a:avLst/>
          </a:prstGeom>
          <a:ln>
            <a:noFill/>
          </a:ln>
          <a:effectLst>
            <a:softEdge rad="112500"/>
          </a:effectLst>
        </p:spPr>
      </p:pic>
      <p:sp>
        <p:nvSpPr>
          <p:cNvPr id="5" name="TextBox 4"/>
          <p:cNvSpPr txBox="1"/>
          <p:nvPr/>
        </p:nvSpPr>
        <p:spPr>
          <a:xfrm>
            <a:off x="10135622" y="4994695"/>
            <a:ext cx="1846052" cy="707886"/>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Accent" panose="00000400000000000000" pitchFamily="2" charset="0"/>
              </a:rPr>
              <a:t>Trash Words</a:t>
            </a:r>
            <a:endParaRPr lang="en-US" sz="2000" dirty="0">
              <a:solidFill>
                <a:schemeClr val="bg1"/>
              </a:solidFill>
              <a:effectLst>
                <a:outerShdw blurRad="38100" dist="38100" dir="2700000" algn="tl">
                  <a:srgbClr val="000000">
                    <a:alpha val="43137"/>
                  </a:srgbClr>
                </a:outerShdw>
              </a:effectLst>
              <a:latin typeface="Accent" panose="00000400000000000000" pitchFamily="2" charset="0"/>
            </a:endParaRPr>
          </a:p>
        </p:txBody>
      </p:sp>
    </p:spTree>
    <p:extLst>
      <p:ext uri="{BB962C8B-B14F-4D97-AF65-F5344CB8AC3E}">
        <p14:creationId xmlns:p14="http://schemas.microsoft.com/office/powerpoint/2010/main" val="1241474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9291" y="758469"/>
            <a:ext cx="9716219" cy="5293757"/>
          </a:xfrm>
          <a:prstGeom prst="rect">
            <a:avLst/>
          </a:prstGeom>
          <a:noFill/>
        </p:spPr>
        <p:txBody>
          <a:bodyPr wrap="square" rtlCol="0">
            <a:spAutoFit/>
          </a:bodyPr>
          <a:lstStyle/>
          <a:p>
            <a:r>
              <a:rPr lang="en-US" sz="3000" b="1" dirty="0" smtClean="0">
                <a:latin typeface="Ameretto Wide" panose="00000400000000000000" pitchFamily="2" charset="0"/>
              </a:rPr>
              <a:t>We only want those words we need (treasure).</a:t>
            </a:r>
          </a:p>
          <a:p>
            <a:endParaRPr lang="en-US" sz="2800" dirty="0" smtClean="0">
              <a:latin typeface="Ameretto Wide" panose="00000400000000000000" pitchFamily="2" charset="0"/>
            </a:endParaRPr>
          </a:p>
          <a:p>
            <a:r>
              <a:rPr lang="en-US" sz="2800" b="1" u="sng" dirty="0" smtClean="0">
                <a:latin typeface="Ameretto Wide" panose="00000400000000000000" pitchFamily="2" charset="0"/>
              </a:rPr>
              <a:t>Treasure words:</a:t>
            </a:r>
          </a:p>
          <a:p>
            <a:r>
              <a:rPr lang="en-US" sz="2800" dirty="0" smtClean="0">
                <a:latin typeface="Ameretto Wide" panose="00000400000000000000" pitchFamily="2" charset="0"/>
              </a:rPr>
              <a:t>They are words from the article that answer the question.  They are important words.</a:t>
            </a:r>
          </a:p>
          <a:p>
            <a:endParaRPr lang="en-US" sz="2800" dirty="0" smtClean="0">
              <a:latin typeface="Ameretto Wide" panose="00000400000000000000" pitchFamily="2" charset="0"/>
            </a:endParaRPr>
          </a:p>
          <a:p>
            <a:endParaRPr lang="en-US" sz="2800" dirty="0" smtClean="0">
              <a:latin typeface="Ameretto Wide" panose="00000400000000000000" pitchFamily="2" charset="0"/>
            </a:endParaRPr>
          </a:p>
          <a:p>
            <a:r>
              <a:rPr lang="en-US" sz="2800" b="1" u="sng" dirty="0" smtClean="0">
                <a:latin typeface="Ameretto Wide" panose="00000400000000000000" pitchFamily="2" charset="0"/>
              </a:rPr>
              <a:t>Trash words:</a:t>
            </a:r>
          </a:p>
          <a:p>
            <a:r>
              <a:rPr lang="en-US" sz="2800" dirty="0" smtClean="0">
                <a:latin typeface="Ameretto Wide" panose="00000400000000000000" pitchFamily="2" charset="0"/>
              </a:rPr>
              <a:t>Words to ignore. </a:t>
            </a:r>
          </a:p>
          <a:p>
            <a:r>
              <a:rPr lang="en-US" sz="2800" dirty="0" smtClean="0">
                <a:latin typeface="Ameretto Wide" panose="00000400000000000000" pitchFamily="2" charset="0"/>
              </a:rPr>
              <a:t>Unnecessary words to write down such as:</a:t>
            </a:r>
          </a:p>
          <a:p>
            <a:endParaRPr lang="en-US" sz="2800" dirty="0" smtClean="0">
              <a:latin typeface="Ameretto Wide" panose="00000400000000000000" pitchFamily="2" charset="0"/>
            </a:endParaRPr>
          </a:p>
          <a:p>
            <a:r>
              <a:rPr lang="en-US" sz="2800" dirty="0">
                <a:latin typeface="Ameretto Wide" panose="00000400000000000000" pitchFamily="2" charset="0"/>
              </a:rPr>
              <a:t> </a:t>
            </a:r>
            <a:r>
              <a:rPr lang="en-US" sz="2800" dirty="0" smtClean="0">
                <a:latin typeface="Ameretto Wide" panose="00000400000000000000" pitchFamily="2" charset="0"/>
              </a:rPr>
              <a:t> </a:t>
            </a:r>
            <a:r>
              <a:rPr lang="en-US" sz="2800" b="1" dirty="0" smtClean="0">
                <a:solidFill>
                  <a:srgbClr val="FF0000"/>
                </a:solidFill>
                <a:latin typeface="Ameretto Wide" panose="00000400000000000000" pitchFamily="2" charset="0"/>
              </a:rPr>
              <a:t>why    to    their    what    in    the   and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691" y="2710585"/>
            <a:ext cx="2698177" cy="2698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rot="20967871">
            <a:off x="10065036" y="3480840"/>
            <a:ext cx="862641" cy="400110"/>
          </a:xfrm>
          <a:prstGeom prst="rect">
            <a:avLst/>
          </a:prstGeom>
          <a:noFill/>
        </p:spPr>
        <p:txBody>
          <a:bodyPr wrap="square" rtlCol="0">
            <a:spAutoFit/>
          </a:bodyPr>
          <a:lstStyle/>
          <a:p>
            <a:r>
              <a:rPr lang="en-US" sz="1000" dirty="0" smtClean="0">
                <a:latin typeface="Accent" panose="00000400000000000000" pitchFamily="2" charset="0"/>
              </a:rPr>
              <a:t>Trash </a:t>
            </a:r>
            <a:br>
              <a:rPr lang="en-US" sz="1000" dirty="0" smtClean="0">
                <a:latin typeface="Accent" panose="00000400000000000000" pitchFamily="2" charset="0"/>
              </a:rPr>
            </a:br>
            <a:r>
              <a:rPr lang="en-US" sz="1000" dirty="0" smtClean="0">
                <a:latin typeface="Accent" panose="00000400000000000000" pitchFamily="2" charset="0"/>
              </a:rPr>
              <a:t>Words</a:t>
            </a:r>
          </a:p>
        </p:txBody>
      </p:sp>
    </p:spTree>
    <p:extLst>
      <p:ext uri="{BB962C8B-B14F-4D97-AF65-F5344CB8AC3E}">
        <p14:creationId xmlns:p14="http://schemas.microsoft.com/office/powerpoint/2010/main" val="817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5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50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50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42203" y="4232692"/>
            <a:ext cx="9929003" cy="2064591"/>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40989" y="2122098"/>
            <a:ext cx="5152845" cy="1337094"/>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27337" y="565398"/>
            <a:ext cx="10558733" cy="5632311"/>
          </a:xfrm>
          <a:prstGeom prst="rect">
            <a:avLst/>
          </a:prstGeom>
          <a:noFill/>
        </p:spPr>
        <p:txBody>
          <a:bodyPr wrap="square" rtlCol="0">
            <a:spAutoFit/>
          </a:bodyPr>
          <a:lstStyle/>
          <a:p>
            <a:pPr algn="ctr"/>
            <a:r>
              <a:rPr lang="en-US" sz="2000" b="1" dirty="0" smtClean="0">
                <a:solidFill>
                  <a:srgbClr val="FF0000"/>
                </a:solidFill>
                <a:latin typeface="Ameretto Wide" panose="00000400000000000000" pitchFamily="2" charset="0"/>
              </a:rPr>
              <a:t>Of course these words aren’t really “trash” –and they are still good words, but they DO NOT help answer any questions defined in your research question.</a:t>
            </a:r>
          </a:p>
          <a:p>
            <a:endParaRPr lang="en-US" sz="2000" dirty="0" smtClean="0">
              <a:latin typeface="Ameretto Wide" panose="00000400000000000000" pitchFamily="2" charset="0"/>
            </a:endParaRPr>
          </a:p>
          <a:p>
            <a:r>
              <a:rPr lang="en-US" sz="2000" dirty="0" smtClean="0">
                <a:latin typeface="Ameretto Wide" panose="00000400000000000000" pitchFamily="2" charset="0"/>
              </a:rPr>
              <a:t>Let’s look at a couple easy examples:</a:t>
            </a:r>
          </a:p>
          <a:p>
            <a:pPr algn="ctr"/>
            <a:endParaRPr lang="en-US" sz="2400" dirty="0">
              <a:latin typeface="Ameretto Wide" panose="00000400000000000000" pitchFamily="2" charset="0"/>
              <a:ea typeface="Antigone-Bold" panose="00000700000000000000" pitchFamily="2" charset="0"/>
            </a:endParaRPr>
          </a:p>
          <a:p>
            <a:pPr algn="ctr"/>
            <a:r>
              <a:rPr lang="en-US" sz="2400" b="1" dirty="0" smtClean="0">
                <a:latin typeface="Ameretto Wide" panose="00000400000000000000" pitchFamily="2" charset="0"/>
                <a:ea typeface="Antigone-Bold" panose="00000700000000000000" pitchFamily="2" charset="0"/>
              </a:rPr>
              <a:t>The anteater has a </a:t>
            </a:r>
            <a:r>
              <a:rPr lang="en-US" sz="2400" b="1" u="sng" dirty="0" smtClean="0">
                <a:latin typeface="Ameretto Wide" panose="00000400000000000000" pitchFamily="2" charset="0"/>
                <a:ea typeface="Antigone-Bold" panose="00000700000000000000" pitchFamily="2" charset="0"/>
              </a:rPr>
              <a:t>long snout</a:t>
            </a:r>
            <a:r>
              <a:rPr lang="en-US" sz="2400" b="1" dirty="0" smtClean="0">
                <a:latin typeface="Ameretto Wide" panose="00000400000000000000" pitchFamily="2" charset="0"/>
                <a:ea typeface="Antigone-Bold" panose="00000700000000000000" pitchFamily="2" charset="0"/>
              </a:rPr>
              <a:t>.</a:t>
            </a:r>
          </a:p>
          <a:p>
            <a:pPr algn="ctr"/>
            <a:endParaRPr lang="en-US" sz="2400" dirty="0" smtClean="0">
              <a:latin typeface="Ameretto Wide" panose="00000400000000000000" pitchFamily="2" charset="0"/>
            </a:endParaRPr>
          </a:p>
          <a:p>
            <a:pPr algn="ctr"/>
            <a:r>
              <a:rPr lang="en-US" sz="2400" dirty="0" smtClean="0">
                <a:latin typeface="Ameretto Wide" panose="00000400000000000000" pitchFamily="2" charset="0"/>
              </a:rPr>
              <a:t>Treasure words:      long snout</a:t>
            </a:r>
          </a:p>
          <a:p>
            <a:endParaRPr lang="en-US" sz="2000" dirty="0">
              <a:latin typeface="Ameretto Wide" panose="00000400000000000000" pitchFamily="2" charset="0"/>
            </a:endParaRPr>
          </a:p>
          <a:p>
            <a:r>
              <a:rPr lang="en-US" sz="2000" dirty="0" smtClean="0">
                <a:latin typeface="Ameretto Wide" panose="00000400000000000000" pitchFamily="2" charset="0"/>
              </a:rPr>
              <a:t>Here is another example and how I would record the treasure words on my note page:</a:t>
            </a:r>
          </a:p>
          <a:p>
            <a:endParaRPr lang="en-US" sz="2400" b="1" dirty="0" smtClean="0">
              <a:latin typeface="Ameretto Wide" panose="00000400000000000000" pitchFamily="2" charset="0"/>
              <a:ea typeface="Almeria" panose="00000400000000000000" pitchFamily="2" charset="0"/>
            </a:endParaRPr>
          </a:p>
          <a:p>
            <a:pPr algn="ctr"/>
            <a:r>
              <a:rPr lang="en-US" sz="2400" b="1" dirty="0">
                <a:latin typeface="Ameretto Wide" panose="00000400000000000000" pitchFamily="2" charset="0"/>
                <a:ea typeface="Almeria" panose="00000400000000000000" pitchFamily="2" charset="0"/>
              </a:rPr>
              <a:t>Elephants are </a:t>
            </a:r>
            <a:r>
              <a:rPr lang="en-US" sz="2400" b="1" u="sng" dirty="0">
                <a:latin typeface="Ameretto Wide" panose="00000400000000000000" pitchFamily="2" charset="0"/>
                <a:ea typeface="Almeria" panose="00000400000000000000" pitchFamily="2" charset="0"/>
              </a:rPr>
              <a:t>herbivores</a:t>
            </a:r>
            <a:r>
              <a:rPr lang="en-US" sz="2400" b="1" dirty="0">
                <a:latin typeface="Ameretto Wide" panose="00000400000000000000" pitchFamily="2" charset="0"/>
                <a:ea typeface="Almeria" panose="00000400000000000000" pitchFamily="2" charset="0"/>
              </a:rPr>
              <a:t> and can spend up to </a:t>
            </a:r>
            <a:r>
              <a:rPr lang="en-US" sz="2400" b="1" u="sng" dirty="0">
                <a:latin typeface="Ameretto Wide" panose="00000400000000000000" pitchFamily="2" charset="0"/>
                <a:ea typeface="Almeria" panose="00000400000000000000" pitchFamily="2" charset="0"/>
              </a:rPr>
              <a:t>16 hours days collecting leaves, twigs, bamboo</a:t>
            </a:r>
            <a:r>
              <a:rPr lang="en-US" sz="2400" b="1" dirty="0">
                <a:latin typeface="Ameretto Wide" panose="00000400000000000000" pitchFamily="2" charset="0"/>
                <a:ea typeface="Almeria" panose="00000400000000000000" pitchFamily="2" charset="0"/>
              </a:rPr>
              <a:t> and </a:t>
            </a:r>
            <a:r>
              <a:rPr lang="en-US" sz="2400" b="1" u="sng" dirty="0">
                <a:latin typeface="Ameretto Wide" panose="00000400000000000000" pitchFamily="2" charset="0"/>
                <a:ea typeface="Almeria" panose="00000400000000000000" pitchFamily="2" charset="0"/>
              </a:rPr>
              <a:t>roots</a:t>
            </a:r>
            <a:r>
              <a:rPr lang="en-US" sz="2400" b="1" dirty="0" smtClean="0">
                <a:latin typeface="Ameretto Wide" panose="00000400000000000000" pitchFamily="2" charset="0"/>
                <a:ea typeface="Almeria" panose="00000400000000000000" pitchFamily="2" charset="0"/>
              </a:rPr>
              <a:t>.</a:t>
            </a:r>
          </a:p>
          <a:p>
            <a:endParaRPr lang="en-US" sz="2400" dirty="0">
              <a:latin typeface="Ameretto Wide" panose="00000400000000000000" pitchFamily="2" charset="0"/>
            </a:endParaRPr>
          </a:p>
          <a:p>
            <a:pPr algn="ctr"/>
            <a:r>
              <a:rPr lang="en-US" sz="2400" dirty="0" smtClean="0">
                <a:latin typeface="Ameretto Wide" panose="00000400000000000000" pitchFamily="2" charset="0"/>
              </a:rPr>
              <a:t>Treasure words:    herbivores   16 hours day collecting leaves twigs, bamboo, roots</a:t>
            </a:r>
            <a:endParaRPr lang="en-US" sz="2400" dirty="0">
              <a:latin typeface="Ameretto Wide" panose="00000400000000000000" pitchFamily="2" charset="0"/>
            </a:endParaRPr>
          </a:p>
        </p:txBody>
      </p:sp>
      <p:sp>
        <p:nvSpPr>
          <p:cNvPr id="4" name="Oval 3"/>
          <p:cNvSpPr/>
          <p:nvPr/>
        </p:nvSpPr>
        <p:spPr>
          <a:xfrm>
            <a:off x="6689784" y="3087323"/>
            <a:ext cx="107831" cy="871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29376" y="5525723"/>
            <a:ext cx="107831" cy="871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74698" y="5525723"/>
            <a:ext cx="107831" cy="871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452" y="1428359"/>
            <a:ext cx="1905000" cy="1905000"/>
          </a:xfrm>
          <a:prstGeom prst="rect">
            <a:avLst/>
          </a:prstGeom>
        </p:spPr>
      </p:pic>
    </p:spTree>
    <p:extLst>
      <p:ext uri="{BB962C8B-B14F-4D97-AF65-F5344CB8AC3E}">
        <p14:creationId xmlns:p14="http://schemas.microsoft.com/office/powerpoint/2010/main" val="27148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935" y="1104002"/>
            <a:ext cx="10722815"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meretto Wide" panose="00000400000000000000" pitchFamily="2" charset="0"/>
              </a:rPr>
              <a:t>Read and become familiar with your research questions.</a:t>
            </a:r>
          </a:p>
          <a:p>
            <a:pPr marL="457200" indent="-457200">
              <a:buFont typeface="Arial" panose="020B0604020202020204" pitchFamily="34" charset="0"/>
              <a:buChar char="•"/>
            </a:pPr>
            <a:r>
              <a:rPr lang="en-US" sz="2800" dirty="0" smtClean="0">
                <a:latin typeface="Ameretto Wide" panose="00000400000000000000" pitchFamily="2" charset="0"/>
              </a:rPr>
              <a:t>Read the article or source one sentence at a time.</a:t>
            </a:r>
          </a:p>
          <a:p>
            <a:pPr marL="285750" indent="-285750">
              <a:buFont typeface="Arial" panose="020B0604020202020204" pitchFamily="34" charset="0"/>
              <a:buChar char="•"/>
            </a:pPr>
            <a:r>
              <a:rPr lang="en-US" sz="2800" dirty="0" smtClean="0">
                <a:latin typeface="Ameretto Wide" panose="00000400000000000000" pitchFamily="2" charset="0"/>
              </a:rPr>
              <a:t>Stop at the end of the sentence and decide if there are any treasure words.</a:t>
            </a:r>
          </a:p>
          <a:p>
            <a:pPr marL="285750" indent="-285750">
              <a:buFont typeface="Arial" panose="020B0604020202020204" pitchFamily="34" charset="0"/>
              <a:buChar char="•"/>
            </a:pPr>
            <a:r>
              <a:rPr lang="en-US" sz="2800" dirty="0" smtClean="0">
                <a:latin typeface="Ameretto Wide" panose="00000400000000000000" pitchFamily="2" charset="0"/>
              </a:rPr>
              <a:t>Use </a:t>
            </a:r>
            <a:r>
              <a:rPr lang="en-US" sz="2800" smtClean="0">
                <a:latin typeface="Ameretto Wide" panose="00000400000000000000" pitchFamily="2" charset="0"/>
              </a:rPr>
              <a:t>your cursor </a:t>
            </a:r>
            <a:r>
              <a:rPr lang="en-US" sz="2800" dirty="0" smtClean="0">
                <a:latin typeface="Ameretto Wide" panose="00000400000000000000" pitchFamily="2" charset="0"/>
              </a:rPr>
              <a:t>to select and highlight the treasure word.</a:t>
            </a:r>
          </a:p>
          <a:p>
            <a:pPr marL="285750" indent="-285750">
              <a:buFont typeface="Arial" panose="020B0604020202020204" pitchFamily="34" charset="0"/>
              <a:buChar char="•"/>
            </a:pPr>
            <a:r>
              <a:rPr lang="en-US" sz="2800" dirty="0" smtClean="0">
                <a:latin typeface="Ameretto Wide" panose="00000400000000000000" pitchFamily="2" charset="0"/>
              </a:rPr>
              <a:t>Record the treasure words in the appropriate place on your note taking form/paper.</a:t>
            </a:r>
          </a:p>
          <a:p>
            <a:pPr marL="285750" indent="-285750">
              <a:buFont typeface="Arial" panose="020B0604020202020204" pitchFamily="34" charset="0"/>
              <a:buChar char="•"/>
            </a:pPr>
            <a:r>
              <a:rPr lang="en-US" sz="2800" dirty="0" smtClean="0">
                <a:latin typeface="Ameretto Wide" panose="00000400000000000000" pitchFamily="2" charset="0"/>
              </a:rPr>
              <a:t>Use bullet or comas to record your treasure word facts</a:t>
            </a:r>
          </a:p>
          <a:p>
            <a:pPr marL="285750" indent="-285750">
              <a:buFont typeface="Arial" panose="020B0604020202020204" pitchFamily="34" charset="0"/>
              <a:buChar char="•"/>
            </a:pPr>
            <a:r>
              <a:rPr lang="en-US" sz="2800" dirty="0" smtClean="0">
                <a:latin typeface="Ameretto Wide" panose="00000400000000000000" pitchFamily="2" charset="0"/>
              </a:rPr>
              <a:t>Add some of your own words or change treasure words slightly if needed to make sense later. </a:t>
            </a:r>
            <a:endParaRPr lang="en-US" sz="2800" dirty="0">
              <a:latin typeface="Ameretto Wide" panose="00000400000000000000" pitchFamily="2" charset="0"/>
            </a:endParaRPr>
          </a:p>
          <a:p>
            <a:pPr marL="285750" indent="-285750">
              <a:buFont typeface="Arial" panose="020B0604020202020204" pitchFamily="34" charset="0"/>
              <a:buChar char="•"/>
            </a:pPr>
            <a:r>
              <a:rPr lang="en-US" sz="2800" dirty="0" smtClean="0">
                <a:latin typeface="Ameretto Wide" panose="00000400000000000000" pitchFamily="2" charset="0"/>
              </a:rPr>
              <a:t>Use abbreviations and symbols </a:t>
            </a:r>
          </a:p>
        </p:txBody>
      </p:sp>
      <p:sp>
        <p:nvSpPr>
          <p:cNvPr id="4" name="Rectangle 3"/>
          <p:cNvSpPr/>
          <p:nvPr/>
        </p:nvSpPr>
        <p:spPr>
          <a:xfrm>
            <a:off x="2798007" y="315446"/>
            <a:ext cx="6768520"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Rules of Note Taking:</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508" y="4788089"/>
            <a:ext cx="2304167" cy="2069911"/>
          </a:xfrm>
          <a:prstGeom prst="rect">
            <a:avLst/>
          </a:prstGeom>
        </p:spPr>
      </p:pic>
    </p:spTree>
    <p:extLst>
      <p:ext uri="{BB962C8B-B14F-4D97-AF65-F5344CB8AC3E}">
        <p14:creationId xmlns:p14="http://schemas.microsoft.com/office/powerpoint/2010/main" val="38479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2.5E-6 -4.07407E-6 C 0.06901 -4.07407E-6 0.125 0.05602 0.125 0.125 C 0.125 0.19399 0.06901 0.25 2.5E-6 0.25 C -0.06901 0.25 -0.125 0.19399 -0.125 0.125 C -0.125 0.05602 -0.06901 -4.07407E-6 2.5E-6 -4.07407E-6 Z " pathEditMode="relative" rAng="0" ptsTypes="AAAAA">
                                      <p:cBhvr>
                                        <p:cTn id="14"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23768" y="204522"/>
            <a:ext cx="11609425" cy="3063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96604" y="2945018"/>
            <a:ext cx="870272" cy="207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76283" y="1752599"/>
            <a:ext cx="2003448" cy="25774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45321" y="1762323"/>
            <a:ext cx="1779679" cy="2197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224459" y="1482247"/>
            <a:ext cx="593355" cy="22302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074241" y="1251125"/>
            <a:ext cx="1228219" cy="23025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4623" y="1222869"/>
            <a:ext cx="714143" cy="2681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11211" y="1162050"/>
            <a:ext cx="760739" cy="2762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63986" y="2703301"/>
            <a:ext cx="8166013" cy="18010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79731" y="894937"/>
            <a:ext cx="1592694" cy="2671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26150" y="1467130"/>
            <a:ext cx="1855750" cy="28547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52091" y="894937"/>
            <a:ext cx="1739659" cy="2671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062" y="1205406"/>
            <a:ext cx="2162513" cy="23286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81970" y="1465051"/>
            <a:ext cx="2042479" cy="2402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3768" y="1492112"/>
            <a:ext cx="1443108" cy="26048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8125" y="174541"/>
            <a:ext cx="11595068" cy="3093154"/>
          </a:xfrm>
          <a:prstGeom prst="rect">
            <a:avLst/>
          </a:prstGeom>
          <a:noFill/>
          <a:ln w="38100">
            <a:solidFill>
              <a:schemeClr val="tx1"/>
            </a:solidFill>
          </a:ln>
        </p:spPr>
        <p:txBody>
          <a:bodyPr wrap="square" rtlCol="0">
            <a:spAutoFit/>
          </a:bodyPr>
          <a:lstStyle/>
          <a:p>
            <a:pPr algn="ctr"/>
            <a:r>
              <a:rPr lang="en-US" sz="2400" b="1" u="sng" dirty="0" smtClean="0">
                <a:latin typeface="Ameretto Wide" panose="00000400000000000000" pitchFamily="2" charset="0"/>
              </a:rPr>
              <a:t>Black Bears</a:t>
            </a:r>
          </a:p>
          <a:p>
            <a:r>
              <a:rPr lang="en-US" sz="1900" b="1" dirty="0" smtClean="0">
                <a:latin typeface="Ameretto Wide" panose="00000400000000000000" pitchFamily="2" charset="0"/>
              </a:rPr>
              <a:t>Basic Facts:</a:t>
            </a:r>
          </a:p>
          <a:p>
            <a:r>
              <a:rPr lang="en-US" sz="1900" dirty="0" smtClean="0">
                <a:latin typeface="Ameretto Wide" panose="00000400000000000000" pitchFamily="2" charset="0"/>
              </a:rPr>
              <a:t>Black bear fur is usually a uniform color except for a brown muzzle and light markings that sometimes appear on their chests. Eastern populations are usually black in color while western populations often show brown, cinnamon, and blond coloration in addition to black. Black bears with white-bluish fur are known as Kermode (glacier) bears. </a:t>
            </a:r>
          </a:p>
          <a:p>
            <a:endParaRPr lang="en-US" sz="1900" dirty="0" smtClean="0">
              <a:latin typeface="Ameretto Wide" panose="00000400000000000000" pitchFamily="2" charset="0"/>
            </a:endParaRPr>
          </a:p>
          <a:p>
            <a:r>
              <a:rPr lang="en-US" sz="1900" b="1" dirty="0" smtClean="0">
                <a:latin typeface="Ameretto Wide" panose="00000400000000000000" pitchFamily="2" charset="0"/>
              </a:rPr>
              <a:t>Diet:</a:t>
            </a:r>
          </a:p>
          <a:p>
            <a:r>
              <a:rPr lang="en-US" sz="1900" dirty="0" smtClean="0">
                <a:latin typeface="Ameretto Wide" panose="00000400000000000000" pitchFamily="2" charset="0"/>
              </a:rPr>
              <a:t>American black bears are omnivorous: plants, fruits, nuts, insects, honey, salmon, small mammals and carrion. </a:t>
            </a:r>
            <a:endParaRPr lang="en-US" sz="1900" dirty="0">
              <a:latin typeface="Ameretto Wide" panose="00000400000000000000"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762" y="3405290"/>
            <a:ext cx="7315052" cy="3391087"/>
          </a:xfrm>
          <a:prstGeom prst="rect">
            <a:avLst/>
          </a:prstGeom>
          <a:ln>
            <a:noFill/>
          </a:ln>
          <a:effectLst>
            <a:outerShdw blurRad="63500" sx="102000" sy="102000" algn="ctr" rotWithShape="0">
              <a:prstClr val="black">
                <a:alpha val="40000"/>
              </a:prstClr>
            </a:outerShdw>
          </a:effectLst>
        </p:spPr>
      </p:pic>
      <p:sp>
        <p:nvSpPr>
          <p:cNvPr id="17" name="TextBox 16"/>
          <p:cNvSpPr txBox="1"/>
          <p:nvPr/>
        </p:nvSpPr>
        <p:spPr>
          <a:xfrm>
            <a:off x="3214854" y="4041266"/>
            <a:ext cx="6312438" cy="3170099"/>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latin typeface="Austin" panose="00000400000000000000" pitchFamily="2" charset="0"/>
                <a:ea typeface="Austin" panose="00000400000000000000" pitchFamily="2" charset="0"/>
              </a:rPr>
              <a:t>Brown muzzle, light markings on chest</a:t>
            </a:r>
          </a:p>
          <a:p>
            <a:pPr marL="342900" indent="-342900">
              <a:buFont typeface="Arial" panose="020B0604020202020204" pitchFamily="34" charset="0"/>
              <a:buChar char="•"/>
            </a:pPr>
            <a:r>
              <a:rPr lang="en-US" sz="2500" dirty="0" smtClean="0">
                <a:latin typeface="Austin" panose="00000400000000000000" pitchFamily="2" charset="0"/>
                <a:ea typeface="Austin" panose="00000400000000000000" pitchFamily="2" charset="0"/>
              </a:rPr>
              <a:t>Easter bears black &amp; western: brown, cinnamon, blonde, black</a:t>
            </a:r>
          </a:p>
          <a:p>
            <a:pPr marL="342900" indent="-342900">
              <a:buFont typeface="Arial" panose="020B0604020202020204" pitchFamily="34" charset="0"/>
              <a:buChar char="•"/>
            </a:pPr>
            <a:r>
              <a:rPr lang="en-US" sz="2500" dirty="0" smtClean="0">
                <a:latin typeface="Austin" panose="00000400000000000000" pitchFamily="2" charset="0"/>
                <a:ea typeface="Austin" panose="00000400000000000000" pitchFamily="2" charset="0"/>
              </a:rPr>
              <a:t>White fur – Kermode (glacier)</a:t>
            </a:r>
          </a:p>
          <a:p>
            <a:pPr marL="342900" indent="-342900">
              <a:buFont typeface="Arial" panose="020B0604020202020204" pitchFamily="34" charset="0"/>
              <a:buChar char="•"/>
            </a:pPr>
            <a:endParaRPr lang="en-US" sz="2500" dirty="0">
              <a:latin typeface="Austin" panose="00000400000000000000" pitchFamily="2" charset="0"/>
              <a:ea typeface="Austin" panose="00000400000000000000" pitchFamily="2" charset="0"/>
            </a:endParaRPr>
          </a:p>
          <a:p>
            <a:pPr marL="342900" indent="-342900">
              <a:buFont typeface="Arial" panose="020B0604020202020204" pitchFamily="34" charset="0"/>
              <a:buChar char="•"/>
            </a:pPr>
            <a:r>
              <a:rPr lang="en-US" sz="2500" dirty="0" err="1" smtClean="0">
                <a:latin typeface="Austin" panose="00000400000000000000" pitchFamily="2" charset="0"/>
                <a:ea typeface="Austin" panose="00000400000000000000" pitchFamily="2" charset="0"/>
              </a:rPr>
              <a:t>Omnivor</a:t>
            </a:r>
            <a:r>
              <a:rPr lang="en-US" sz="2500" dirty="0" smtClean="0">
                <a:latin typeface="Austin" panose="00000400000000000000" pitchFamily="2" charset="0"/>
                <a:ea typeface="Austin" panose="00000400000000000000" pitchFamily="2" charset="0"/>
              </a:rPr>
              <a:t>: eats plants, fruit, nuts, insects, honey, salmon, small mammals, carrion.</a:t>
            </a:r>
          </a:p>
          <a:p>
            <a:endParaRPr lang="en-US" sz="2500" dirty="0" smtClean="0">
              <a:latin typeface="Austin" panose="00000400000000000000" pitchFamily="2" charset="0"/>
              <a:ea typeface="Austin" panose="00000400000000000000" pitchFamily="2" charset="0"/>
            </a:endParaRPr>
          </a:p>
        </p:txBody>
      </p:sp>
      <p:sp>
        <p:nvSpPr>
          <p:cNvPr id="25" name="TextBox 24"/>
          <p:cNvSpPr txBox="1"/>
          <p:nvPr/>
        </p:nvSpPr>
        <p:spPr>
          <a:xfrm>
            <a:off x="3278538" y="3773784"/>
            <a:ext cx="3709356" cy="400110"/>
          </a:xfrm>
          <a:prstGeom prst="rect">
            <a:avLst/>
          </a:prstGeom>
          <a:noFill/>
        </p:spPr>
        <p:txBody>
          <a:bodyPr wrap="square" rtlCol="0">
            <a:spAutoFit/>
          </a:bodyPr>
          <a:lstStyle/>
          <a:p>
            <a:r>
              <a:rPr lang="en-US" sz="2000" dirty="0" smtClean="0">
                <a:latin typeface="Accent" panose="00000400000000000000" pitchFamily="2" charset="0"/>
              </a:rPr>
              <a:t>Black Bear Facts:</a:t>
            </a:r>
            <a:r>
              <a:rPr lang="en-US" dirty="0" smtClean="0"/>
              <a:t>:</a:t>
            </a:r>
            <a:endParaRPr lang="en-US" dirty="0"/>
          </a:p>
        </p:txBody>
      </p:sp>
      <p:sp>
        <p:nvSpPr>
          <p:cNvPr id="26" name="TextBox 25"/>
          <p:cNvSpPr txBox="1"/>
          <p:nvPr/>
        </p:nvSpPr>
        <p:spPr>
          <a:xfrm>
            <a:off x="5290866" y="3405290"/>
            <a:ext cx="3709356" cy="400110"/>
          </a:xfrm>
          <a:prstGeom prst="rect">
            <a:avLst/>
          </a:prstGeom>
          <a:noFill/>
        </p:spPr>
        <p:txBody>
          <a:bodyPr wrap="square" rtlCol="0">
            <a:spAutoFit/>
          </a:bodyPr>
          <a:lstStyle/>
          <a:p>
            <a:r>
              <a:rPr lang="en-US" sz="2000" dirty="0" smtClean="0">
                <a:latin typeface="Accent" panose="00000400000000000000" pitchFamily="2" charset="0"/>
              </a:rPr>
              <a:t>My Notes:</a:t>
            </a:r>
            <a:endParaRPr lang="en-US"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76758">
            <a:off x="9642619" y="3258059"/>
            <a:ext cx="1798929" cy="1891977"/>
          </a:xfrm>
          <a:prstGeom prst="rect">
            <a:avLst/>
          </a:prstGeom>
        </p:spPr>
      </p:pic>
      <p:sp>
        <p:nvSpPr>
          <p:cNvPr id="37" name="TextBox 36"/>
          <p:cNvSpPr txBox="1"/>
          <p:nvPr/>
        </p:nvSpPr>
        <p:spPr>
          <a:xfrm>
            <a:off x="3330273" y="5687314"/>
            <a:ext cx="922614" cy="677108"/>
          </a:xfrm>
          <a:prstGeom prst="rect">
            <a:avLst/>
          </a:prstGeom>
          <a:noFill/>
        </p:spPr>
        <p:txBody>
          <a:bodyPr wrap="square" rtlCol="0">
            <a:spAutoFit/>
          </a:bodyPr>
          <a:lstStyle/>
          <a:p>
            <a:r>
              <a:rPr lang="en-US" sz="2000" dirty="0" smtClean="0">
                <a:latin typeface="Accent" panose="00000400000000000000" pitchFamily="2" charset="0"/>
              </a:rPr>
              <a:t>Diet:</a:t>
            </a:r>
            <a:r>
              <a:rPr lang="en-US" dirty="0" smtClean="0"/>
              <a:t>:</a:t>
            </a:r>
            <a:endParaRPr lang="en-US" dirty="0"/>
          </a:p>
        </p:txBody>
      </p:sp>
    </p:spTree>
    <p:extLst>
      <p:ext uri="{BB962C8B-B14F-4D97-AF65-F5344CB8AC3E}">
        <p14:creationId xmlns:p14="http://schemas.microsoft.com/office/powerpoint/2010/main" val="30123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4.07407E-6 L 3.125E-6 0.25 " pathEditMode="relative" rAng="0" ptsTypes="AA">
                                      <p:cBhvr>
                                        <p:cTn id="6" dur="2000" fill="hold"/>
                                        <p:tgtEl>
                                          <p:spTgt spid="2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2638" y="864437"/>
            <a:ext cx="10031083" cy="5370701"/>
          </a:xfrm>
          <a:prstGeom prst="rect">
            <a:avLst/>
          </a:prstGeom>
          <a:noFill/>
        </p:spPr>
        <p:txBody>
          <a:bodyPr wrap="square" rtlCol="0">
            <a:spAutoFit/>
          </a:bodyPr>
          <a:lstStyle/>
          <a:p>
            <a:pPr algn="ctr"/>
            <a:r>
              <a:rPr lang="en-US" sz="3000" b="1" u="sng" dirty="0" smtClean="0">
                <a:latin typeface="Ameretto Wide" panose="00000400000000000000" pitchFamily="2" charset="0"/>
              </a:rPr>
              <a:t>3 Important Things to Remember</a:t>
            </a:r>
          </a:p>
          <a:p>
            <a:endParaRPr lang="en-US" sz="2800" dirty="0" smtClean="0">
              <a:latin typeface="Ameretto Wide" panose="00000400000000000000" pitchFamily="2" charset="0"/>
            </a:endParaRPr>
          </a:p>
          <a:p>
            <a:r>
              <a:rPr lang="en-US" sz="2800" dirty="0" smtClean="0">
                <a:latin typeface="Ameretto Wide" panose="00000400000000000000" pitchFamily="2" charset="0"/>
              </a:rPr>
              <a:t>1) What are “treasure” words?</a:t>
            </a:r>
          </a:p>
          <a:p>
            <a:r>
              <a:rPr lang="en-US" sz="2800" dirty="0" smtClean="0">
                <a:latin typeface="Ameretto Wide" panose="00000400000000000000" pitchFamily="2" charset="0"/>
              </a:rPr>
              <a:t>	</a:t>
            </a:r>
            <a:r>
              <a:rPr lang="en-US" sz="2800" b="1" dirty="0" smtClean="0">
                <a:solidFill>
                  <a:srgbClr val="FF0000"/>
                </a:solidFill>
                <a:latin typeface="Ameretto Wide" panose="00000400000000000000" pitchFamily="2" charset="0"/>
              </a:rPr>
              <a:t>Important words I need for my research.</a:t>
            </a:r>
          </a:p>
          <a:p>
            <a:endParaRPr lang="en-US" sz="2800" dirty="0">
              <a:latin typeface="Ameretto Wide" panose="00000400000000000000" pitchFamily="2" charset="0"/>
            </a:endParaRPr>
          </a:p>
          <a:p>
            <a:r>
              <a:rPr lang="en-US" sz="2800" dirty="0" smtClean="0">
                <a:latin typeface="Ameretto Wide" panose="00000400000000000000" pitchFamily="2" charset="0"/>
              </a:rPr>
              <a:t>2) What are “trash” words?</a:t>
            </a:r>
          </a:p>
          <a:p>
            <a:r>
              <a:rPr lang="en-US" sz="2800" dirty="0" smtClean="0">
                <a:latin typeface="Ameretto Wide" panose="00000400000000000000" pitchFamily="2" charset="0"/>
              </a:rPr>
              <a:t>	</a:t>
            </a:r>
            <a:r>
              <a:rPr lang="en-US" sz="2800" b="1" dirty="0" smtClean="0">
                <a:solidFill>
                  <a:srgbClr val="FF0000"/>
                </a:solidFill>
                <a:latin typeface="Ameretto Wide" panose="00000400000000000000" pitchFamily="2" charset="0"/>
              </a:rPr>
              <a:t>Words I DO NOT need for my research</a:t>
            </a:r>
          </a:p>
          <a:p>
            <a:endParaRPr lang="en-US" sz="2800" dirty="0">
              <a:latin typeface="Ameretto Wide" panose="00000400000000000000" pitchFamily="2" charset="0"/>
            </a:endParaRPr>
          </a:p>
          <a:p>
            <a:r>
              <a:rPr lang="en-US" sz="2800" dirty="0" smtClean="0">
                <a:latin typeface="Ameretto Wide" panose="00000400000000000000" pitchFamily="2" charset="0"/>
              </a:rPr>
              <a:t>3) How to I take Notes?</a:t>
            </a:r>
            <a:br>
              <a:rPr lang="en-US" sz="2800" dirty="0" smtClean="0">
                <a:latin typeface="Ameretto Wide" panose="00000400000000000000" pitchFamily="2" charset="0"/>
              </a:rPr>
            </a:br>
            <a:r>
              <a:rPr lang="en-US" sz="2800" dirty="0" smtClean="0">
                <a:latin typeface="Ameretto Wide" panose="00000400000000000000" pitchFamily="2" charset="0"/>
              </a:rPr>
              <a:t>	</a:t>
            </a:r>
            <a:r>
              <a:rPr lang="en-US" sz="2800" b="1" dirty="0" smtClean="0">
                <a:solidFill>
                  <a:srgbClr val="FF0000"/>
                </a:solidFill>
                <a:latin typeface="Ameretto Wide" panose="00000400000000000000" pitchFamily="2" charset="0"/>
              </a:rPr>
              <a:t>I read each sentence and stop to see if I found a 	treasure word.</a:t>
            </a:r>
          </a:p>
          <a:p>
            <a:r>
              <a:rPr lang="en-US" sz="2800" b="1" dirty="0" smtClean="0">
                <a:solidFill>
                  <a:srgbClr val="FF0000"/>
                </a:solidFill>
                <a:latin typeface="Ameretto Wide" panose="00000400000000000000" pitchFamily="2" charset="0"/>
              </a:rPr>
              <a:t>	Record it for understanding later.</a:t>
            </a:r>
            <a:endParaRPr lang="en-US" sz="2800" b="1" dirty="0">
              <a:solidFill>
                <a:srgbClr val="FF0000"/>
              </a:solidFill>
              <a:latin typeface="Ameretto Wide" panose="000004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81350" cy="1967769"/>
          </a:xfrm>
          <a:prstGeom prst="rect">
            <a:avLst/>
          </a:prstGeom>
        </p:spPr>
      </p:pic>
    </p:spTree>
    <p:extLst>
      <p:ext uri="{BB962C8B-B14F-4D97-AF65-F5344CB8AC3E}">
        <p14:creationId xmlns:p14="http://schemas.microsoft.com/office/powerpoint/2010/main" val="18920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4083" y="931653"/>
            <a:ext cx="6504317" cy="2308324"/>
          </a:xfrm>
          <a:prstGeom prst="rect">
            <a:avLst/>
          </a:prstGeom>
          <a:noFill/>
        </p:spPr>
        <p:txBody>
          <a:bodyPr wrap="square" rtlCol="0">
            <a:spAutoFit/>
          </a:bodyPr>
          <a:lstStyle/>
          <a:p>
            <a:pPr algn="ctr"/>
            <a:r>
              <a:rPr lang="en-US" sz="4800" b="1" dirty="0" smtClean="0"/>
              <a:t>Have fun researching your animal and go find your treasure words!</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23" y="2438759"/>
            <a:ext cx="3579962" cy="3579962"/>
          </a:xfrm>
          <a:prstGeom prst="rect">
            <a:avLst/>
          </a:prstGeom>
        </p:spPr>
      </p:pic>
    </p:spTree>
    <p:extLst>
      <p:ext uri="{BB962C8B-B14F-4D97-AF65-F5344CB8AC3E}">
        <p14:creationId xmlns:p14="http://schemas.microsoft.com/office/powerpoint/2010/main" val="39761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1749</TotalTime>
  <Words>539</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Accent</vt:lpstr>
      <vt:lpstr>Almeria</vt:lpstr>
      <vt:lpstr>Ameretto Wide</vt:lpstr>
      <vt:lpstr>Antigone-Bold</vt:lpstr>
      <vt:lpstr>Arial</vt:lpstr>
      <vt:lpstr>Austin</vt:lpstr>
      <vt:lpstr>Bangle Wide</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dc:creator>
  <cp:lastModifiedBy>Jen</cp:lastModifiedBy>
  <cp:revision>27</cp:revision>
  <dcterms:created xsi:type="dcterms:W3CDTF">2015-11-06T01:18:27Z</dcterms:created>
  <dcterms:modified xsi:type="dcterms:W3CDTF">2015-11-07T06:28:15Z</dcterms:modified>
</cp:coreProperties>
</file>