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9" r:id="rId2"/>
    <p:sldId id="257" r:id="rId3"/>
    <p:sldId id="258" r:id="rId4"/>
    <p:sldId id="256" r:id="rId5"/>
    <p:sldId id="260" r:id="rId6"/>
    <p:sldId id="261" r:id="rId7"/>
    <p:sldId id="263"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2" d="100"/>
          <a:sy n="82" d="100"/>
        </p:scale>
        <p:origin x="96"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49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174455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400088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324473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66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9CC792-0A03-494E-A6B4-3D18C2F4593D}" type="datetimeFigureOut">
              <a:rPr lang="en-US" smtClean="0"/>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267077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CC792-0A03-494E-A6B4-3D18C2F4593D}" type="datetimeFigureOut">
              <a:rPr lang="en-US" smtClean="0"/>
              <a:t>8/10/2014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299418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9CC792-0A03-494E-A6B4-3D18C2F4593D}" type="datetimeFigureOut">
              <a:rPr lang="en-US" smtClean="0"/>
              <a:t>8/10/2014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316618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9CC792-0A03-494E-A6B4-3D18C2F4593D}" type="datetimeFigureOut">
              <a:rPr lang="en-US" smtClean="0"/>
              <a:t>8/10/2014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196343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9CC792-0A03-494E-A6B4-3D18C2F4593D}" type="datetimeFigureOut">
              <a:rPr lang="en-US" smtClean="0"/>
              <a:t>8/10/2014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EE50E9-0A1F-4B71-A412-53966193252C}" type="slidenum">
              <a:rPr lang="en-US" smtClean="0"/>
              <a:t>‹#›</a:t>
            </a:fld>
            <a:endParaRPr lang="en-US"/>
          </a:p>
        </p:txBody>
      </p:sp>
    </p:spTree>
    <p:extLst>
      <p:ext uri="{BB962C8B-B14F-4D97-AF65-F5344CB8AC3E}">
        <p14:creationId xmlns:p14="http://schemas.microsoft.com/office/powerpoint/2010/main" val="398616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CC792-0A03-494E-A6B4-3D18C2F4593D}" type="datetimeFigureOut">
              <a:rPr lang="en-US" smtClean="0"/>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341213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9CC792-0A03-494E-A6B4-3D18C2F4593D}" type="datetimeFigureOut">
              <a:rPr lang="en-US" smtClean="0"/>
              <a:t>8/10/2014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5EE50E9-0A1F-4B71-A412-53966193252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82692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1775" y="1040361"/>
            <a:ext cx="10045148" cy="4401205"/>
          </a:xfrm>
          <a:prstGeom prst="rect">
            <a:avLst/>
          </a:prstGeom>
          <a:noFill/>
        </p:spPr>
        <p:txBody>
          <a:bodyPr wrap="square" rtlCol="0">
            <a:spAutoFit/>
          </a:bodyPr>
          <a:lstStyle/>
          <a:p>
            <a:r>
              <a:rPr lang="en-US" sz="4000" dirty="0" smtClean="0"/>
              <a:t/>
            </a:r>
            <a:br>
              <a:rPr lang="en-US" sz="4000" dirty="0" smtClean="0"/>
            </a:br>
            <a:r>
              <a:rPr lang="en-US" sz="4000" dirty="0" smtClean="0"/>
              <a:t>The World Wide Web is a great place to find more information about a topic. But there are a lot of sites out there—some are good and some are not so good. Can you track down good sites for a research topic? Here are some steps to help you use the Web to do research.</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1"/>
            <a:ext cx="1959429" cy="1911638"/>
          </a:xfrm>
          <a:prstGeom prst="rect">
            <a:avLst/>
          </a:prstGeom>
        </p:spPr>
      </p:pic>
      <p:sp>
        <p:nvSpPr>
          <p:cNvPr id="7" name="Rectangle 6"/>
          <p:cNvSpPr/>
          <p:nvPr/>
        </p:nvSpPr>
        <p:spPr>
          <a:xfrm>
            <a:off x="4066316" y="255531"/>
            <a:ext cx="4793108" cy="1569660"/>
          </a:xfrm>
          <a:prstGeom prst="rect">
            <a:avLst/>
          </a:prstGeom>
          <a:noFill/>
        </p:spPr>
        <p:txBody>
          <a:bodyPr wrap="none" lIns="91440" tIns="45720" rIns="91440" bIns="45720">
            <a:spAutoFit/>
          </a:bodyPr>
          <a:lstStyle/>
          <a:p>
            <a:pPr algn="ctr"/>
            <a:r>
              <a:rPr 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Research</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14178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11" y="1968540"/>
            <a:ext cx="10058400" cy="5010758"/>
          </a:xfrm>
          <a:prstGeom prst="rect">
            <a:avLst/>
          </a:prstGeom>
        </p:spPr>
      </p:pic>
      <p:sp>
        <p:nvSpPr>
          <p:cNvPr id="3" name="Content Placeholder 2"/>
          <p:cNvSpPr>
            <a:spLocks noGrp="1"/>
          </p:cNvSpPr>
          <p:nvPr>
            <p:ph idx="1"/>
          </p:nvPr>
        </p:nvSpPr>
        <p:spPr>
          <a:xfrm>
            <a:off x="104517" y="0"/>
            <a:ext cx="11966713" cy="3064220"/>
          </a:xfrm>
        </p:spPr>
        <p:txBody>
          <a:bodyPr>
            <a:normAutofit/>
          </a:bodyPr>
          <a:lstStyle/>
          <a:p>
            <a:pPr marL="0" indent="0">
              <a:buNone/>
            </a:pPr>
            <a:r>
              <a:rPr lang="en-US" sz="3200" dirty="0" smtClean="0"/>
              <a:t>Step 1: To find Web sites on a specific topic, use a </a:t>
            </a:r>
            <a:r>
              <a:rPr lang="en-US" sz="3200" b="1" dirty="0" smtClean="0"/>
              <a:t>search engine,</a:t>
            </a:r>
            <a:r>
              <a:rPr lang="en-US" sz="3200" dirty="0" smtClean="0"/>
              <a:t> or search site. A search engine helps you to find other Web sites.</a:t>
            </a:r>
            <a:br>
              <a:rPr lang="en-US" sz="3200" dirty="0" smtClean="0"/>
            </a:br>
            <a:r>
              <a:rPr lang="en-US" sz="3200" dirty="0" smtClean="0"/>
              <a:t/>
            </a:r>
            <a:br>
              <a:rPr lang="en-US" sz="3200" dirty="0" smtClean="0"/>
            </a:br>
            <a:r>
              <a:rPr lang="en-US" sz="3200" dirty="0" smtClean="0"/>
              <a:t>This is a search engine that was created especially for kids.</a:t>
            </a:r>
            <a:endParaRPr lang="en-US" sz="3200" dirty="0"/>
          </a:p>
        </p:txBody>
      </p:sp>
    </p:spTree>
    <p:extLst>
      <p:ext uri="{BB962C8B-B14F-4D97-AF65-F5344CB8AC3E}">
        <p14:creationId xmlns:p14="http://schemas.microsoft.com/office/powerpoint/2010/main" val="323479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53157923"/>
              </p:ext>
            </p:extLst>
          </p:nvPr>
        </p:nvGraphicFramePr>
        <p:xfrm>
          <a:off x="0" y="-298450"/>
          <a:ext cx="11741426" cy="4636251"/>
        </p:xfrm>
        <a:graphic>
          <a:graphicData uri="http://schemas.openxmlformats.org/drawingml/2006/table">
            <a:tbl>
              <a:tblPr/>
              <a:tblGrid>
                <a:gridCol w="451593"/>
                <a:gridCol w="11289833"/>
              </a:tblGrid>
              <a:tr h="0">
                <a:tc>
                  <a:txBody>
                    <a:bodyPr/>
                    <a:lstStyle/>
                    <a:p>
                      <a:endParaRPr lang="en-US" sz="1500" dirty="0"/>
                    </a:p>
                  </a:txBody>
                  <a:tcPr marL="0" marR="0" marT="0" marB="0" anchor="ctr">
                    <a:lnL>
                      <a:noFill/>
                    </a:lnL>
                    <a:lnR>
                      <a:noFill/>
                    </a:lnR>
                    <a:lnT>
                      <a:noFill/>
                    </a:lnT>
                    <a:lnB>
                      <a:noFill/>
                    </a:lnB>
                    <a:solidFill>
                      <a:srgbClr val="FFFFFF"/>
                    </a:solidFill>
                  </a:tcPr>
                </a:tc>
                <a:tc>
                  <a:txBody>
                    <a:bodyPr/>
                    <a:lstStyle/>
                    <a:p>
                      <a:endParaRPr lang="en-US" sz="1500" dirty="0"/>
                    </a:p>
                  </a:txBody>
                  <a:tcPr marL="75023" marR="75023" marT="37512" marB="37512">
                    <a:lnL>
                      <a:noFill/>
                    </a:lnL>
                  </a:tcPr>
                </a:tc>
              </a:tr>
              <a:tr h="450138">
                <a:tc>
                  <a:txBody>
                    <a:bodyPr/>
                    <a:lstStyle/>
                    <a:p>
                      <a:endParaRPr lang="en-US" sz="3200"/>
                    </a:p>
                  </a:txBody>
                  <a:tcPr marL="0" marR="0" marT="0" marB="0" anchor="ctr">
                    <a:lnL>
                      <a:noFill/>
                    </a:lnL>
                    <a:lnR>
                      <a:noFill/>
                    </a:lnR>
                    <a:lnT>
                      <a:noFill/>
                    </a:lnT>
                    <a:lnB>
                      <a:noFill/>
                    </a:lnB>
                    <a:solidFill>
                      <a:srgbClr val="FFFFFF"/>
                    </a:solidFill>
                  </a:tcPr>
                </a:tc>
                <a:tc>
                  <a:txBody>
                    <a:bodyPr/>
                    <a:lstStyle/>
                    <a:p>
                      <a:pPr algn="l"/>
                      <a:r>
                        <a:rPr lang="en-US" sz="2400" dirty="0"/>
                        <a:t/>
                      </a:r>
                      <a:br>
                        <a:rPr lang="en-US" sz="2400" dirty="0"/>
                      </a:br>
                      <a:r>
                        <a:rPr lang="en-US" sz="2400" dirty="0" smtClean="0"/>
                        <a:t>Step 2: </a:t>
                      </a:r>
                      <a:r>
                        <a:rPr lang="en-US" sz="2400" b="1" dirty="0" smtClean="0"/>
                        <a:t>Entering </a:t>
                      </a:r>
                      <a:r>
                        <a:rPr lang="en-US" sz="2400" b="1" dirty="0"/>
                        <a:t>Key Words</a:t>
                      </a:r>
                      <a:endParaRPr lang="en-US" sz="2400" dirty="0"/>
                    </a:p>
                  </a:txBody>
                  <a:tcPr marL="0" marR="0" marT="0" marB="0" anchor="ctr">
                    <a:lnL>
                      <a:noFill/>
                    </a:lnL>
                    <a:lnR>
                      <a:noFill/>
                    </a:lnR>
                    <a:lnB>
                      <a:noFill/>
                    </a:lnB>
                    <a:solidFill>
                      <a:srgbClr val="FFFFFF"/>
                    </a:solidFill>
                  </a:tcPr>
                </a:tc>
              </a:tr>
              <a:tr h="3601107">
                <a:tc>
                  <a:txBody>
                    <a:bodyPr/>
                    <a:lstStyle/>
                    <a:p>
                      <a:r>
                        <a:rPr lang="en-US" sz="3200" dirty="0"/>
                        <a:t> </a:t>
                      </a:r>
                    </a:p>
                  </a:txBody>
                  <a:tcPr marL="0" marR="0" marT="0" marB="0" anchor="ctr">
                    <a:lnL>
                      <a:noFill/>
                    </a:lnL>
                    <a:lnR>
                      <a:noFill/>
                    </a:lnR>
                    <a:lnT>
                      <a:noFill/>
                    </a:lnT>
                    <a:lnB>
                      <a:noFill/>
                    </a:lnB>
                    <a:solidFill>
                      <a:srgbClr val="FFFFFF"/>
                    </a:solidFill>
                  </a:tcPr>
                </a:tc>
                <a:tc>
                  <a:txBody>
                    <a:bodyPr/>
                    <a:lstStyle/>
                    <a:p>
                      <a:r>
                        <a:rPr lang="en-US" sz="2400" dirty="0" smtClean="0"/>
                        <a:t>A </a:t>
                      </a:r>
                      <a:r>
                        <a:rPr lang="en-US" sz="2400" dirty="0"/>
                        <a:t>search engine works like a library catalog. You type a </a:t>
                      </a:r>
                      <a:r>
                        <a:rPr lang="en-US" sz="2400" b="1" dirty="0"/>
                        <a:t>key word</a:t>
                      </a:r>
                      <a:r>
                        <a:rPr lang="en-US" sz="2400" dirty="0"/>
                        <a:t> or words to describe your topic. When entering key words, be as specific as possible, so that you don't get too many sites. For example, if you wanted to learn about the first American President, you should type "George Washington" instead of typing "Washington." Otherwise you might end up with a list of sites about Washington, D.C., or the state of Washington. </a:t>
                      </a:r>
                      <a:br>
                        <a:rPr lang="en-US" sz="2400" dirty="0"/>
                      </a:br>
                      <a:r>
                        <a:rPr lang="en-US" sz="2400" dirty="0"/>
                        <a:t/>
                      </a:r>
                      <a:br>
                        <a:rPr lang="en-US" sz="2400" dirty="0"/>
                      </a:br>
                      <a:r>
                        <a:rPr lang="en-US" sz="2400" dirty="0"/>
                        <a:t>You will type your key words into the empty box next to the word "search."</a:t>
                      </a:r>
                    </a:p>
                  </a:txBody>
                  <a:tcPr marL="0" marR="0" marT="0" marB="0" anchor="ctr">
                    <a:lnL>
                      <a:noFill/>
                    </a:lnL>
                    <a:lnR>
                      <a:noFill/>
                    </a:lnR>
                    <a:lnT>
                      <a:noFill/>
                    </a:lnT>
                    <a:lnB>
                      <a:noFill/>
                    </a:lnB>
                    <a:solidFill>
                      <a:srgbClr val="FFFFFF"/>
                    </a:solidFill>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549" y="4284593"/>
            <a:ext cx="8176260" cy="2476500"/>
          </a:xfrm>
          <a:prstGeom prst="rect">
            <a:avLst/>
          </a:prstGeom>
        </p:spPr>
      </p:pic>
    </p:spTree>
    <p:extLst>
      <p:ext uri="{BB962C8B-B14F-4D97-AF65-F5344CB8AC3E}">
        <p14:creationId xmlns:p14="http://schemas.microsoft.com/office/powerpoint/2010/main" val="23308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7797359"/>
              </p:ext>
            </p:extLst>
          </p:nvPr>
        </p:nvGraphicFramePr>
        <p:xfrm>
          <a:off x="1" y="212037"/>
          <a:ext cx="106288" cy="2522537"/>
        </p:xfrm>
        <a:graphic>
          <a:graphicData uri="http://schemas.openxmlformats.org/drawingml/2006/table">
            <a:tbl>
              <a:tblPr/>
              <a:tblGrid>
                <a:gridCol w="106288"/>
              </a:tblGrid>
              <a:tr h="707749">
                <a:tc>
                  <a:txBody>
                    <a:bodyPr/>
                    <a:lstStyle/>
                    <a:p>
                      <a:endParaRPr lang="en-US" dirty="0"/>
                    </a:p>
                  </a:txBody>
                  <a:tcPr marL="0" marR="0" marT="0" marB="0" anchor="ctr">
                    <a:lnL>
                      <a:noFill/>
                    </a:lnL>
                    <a:lnR>
                      <a:noFill/>
                    </a:lnR>
                    <a:lnT>
                      <a:noFill/>
                    </a:lnT>
                    <a:lnB>
                      <a:noFill/>
                    </a:lnB>
                    <a:solidFill>
                      <a:srgbClr val="FFFFFF"/>
                    </a:solidFill>
                  </a:tcPr>
                </a:tc>
              </a:tr>
              <a:tr h="403286">
                <a:tc>
                  <a:txBody>
                    <a:bodyPr/>
                    <a:lstStyle/>
                    <a:p>
                      <a:endParaRPr lang="en-US"/>
                    </a:p>
                  </a:txBody>
                  <a:tcPr marL="0" marR="0" marT="0" marB="0" anchor="ctr">
                    <a:lnL>
                      <a:noFill/>
                    </a:lnL>
                    <a:lnR>
                      <a:noFill/>
                    </a:lnR>
                    <a:lnT>
                      <a:noFill/>
                    </a:lnT>
                    <a:lnB>
                      <a:noFill/>
                    </a:lnB>
                    <a:solidFill>
                      <a:srgbClr val="FFFFFF"/>
                    </a:solidFill>
                  </a:tcPr>
                </a:tc>
              </a:tr>
              <a:tr h="1411502">
                <a:tc>
                  <a:txBody>
                    <a:bodyPr/>
                    <a:lstStyle/>
                    <a:p>
                      <a:r>
                        <a:rPr lang="en-US" dirty="0"/>
                        <a:t> </a:t>
                      </a:r>
                    </a:p>
                  </a:txBody>
                  <a:tcPr marL="0" marR="0" marT="0" marB="0" anchor="ctr">
                    <a:lnL>
                      <a:noFill/>
                    </a:lnL>
                    <a:lnR>
                      <a:noFill/>
                    </a:lnR>
                    <a:lnT>
                      <a:noFill/>
                    </a:lnT>
                    <a:lnB>
                      <a:noFill/>
                    </a:lnB>
                    <a:solidFill>
                      <a:srgbClr val="FFFFFF"/>
                    </a:solidFill>
                  </a:tcPr>
                </a:tc>
              </a:tr>
            </a:tbl>
          </a:graphicData>
        </a:graphic>
      </p:graphicFrame>
      <p:sp>
        <p:nvSpPr>
          <p:cNvPr id="6" name="Rectangle 5"/>
          <p:cNvSpPr/>
          <p:nvPr/>
        </p:nvSpPr>
        <p:spPr>
          <a:xfrm>
            <a:off x="517584" y="0"/>
            <a:ext cx="4300331" cy="6001643"/>
          </a:xfrm>
          <a:prstGeom prst="rect">
            <a:avLst/>
          </a:prstGeom>
        </p:spPr>
        <p:txBody>
          <a:bodyPr wrap="square">
            <a:spAutoFit/>
          </a:bodyPr>
          <a:lstStyle/>
          <a:p>
            <a:endParaRPr lang="en-US" sz="2400" dirty="0" smtClean="0"/>
          </a:p>
          <a:p>
            <a:r>
              <a:rPr lang="en-US" sz="2400" b="1" u="sng" dirty="0" smtClean="0"/>
              <a:t>Step 3:  Reading Descriptions of Sites:</a:t>
            </a:r>
          </a:p>
          <a:p>
            <a:r>
              <a:rPr lang="en-US" sz="2400" dirty="0" smtClean="0"/>
              <a:t>The search engine will then search the Web and show you a list of sites that contain information that matches your key words. Search engines usually give descriptions of the sites they list. You should read the descriptions to find which site best matches your topic.</a:t>
            </a:r>
            <a:br>
              <a:rPr lang="en-US" sz="2400" dirty="0" smtClean="0"/>
            </a:br>
            <a:r>
              <a:rPr lang="en-US" sz="2400" dirty="0" smtClean="0"/>
              <a:t/>
            </a:r>
            <a:br>
              <a:rPr lang="en-US" sz="2400" dirty="0" smtClean="0"/>
            </a:br>
            <a:r>
              <a:rPr lang="en-US" sz="2400" dirty="0" smtClean="0"/>
              <a:t>This is the kind of list, with descriptions, that a search engine will show you.</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270" y="462678"/>
            <a:ext cx="6577372" cy="5076286"/>
          </a:xfrm>
          <a:prstGeom prst="rect">
            <a:avLst/>
          </a:prstGeom>
        </p:spPr>
      </p:pic>
    </p:spTree>
    <p:extLst>
      <p:ext uri="{BB962C8B-B14F-4D97-AF65-F5344CB8AC3E}">
        <p14:creationId xmlns:p14="http://schemas.microsoft.com/office/powerpoint/2010/main" val="3027519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689" y="288176"/>
            <a:ext cx="6746311" cy="5211856"/>
          </a:xfrm>
          <a:prstGeom prst="rect">
            <a:avLst/>
          </a:prstGeom>
        </p:spPr>
      </p:pic>
      <p:sp>
        <p:nvSpPr>
          <p:cNvPr id="11" name="Content Placeholder 10"/>
          <p:cNvSpPr>
            <a:spLocks noGrp="1"/>
          </p:cNvSpPr>
          <p:nvPr>
            <p:ph idx="4294967295"/>
          </p:nvPr>
        </p:nvSpPr>
        <p:spPr>
          <a:xfrm>
            <a:off x="138023" y="383067"/>
            <a:ext cx="5218113" cy="2717800"/>
          </a:xfrm>
        </p:spPr>
        <p:txBody>
          <a:bodyPr>
            <a:normAutofit fontScale="25000" lnSpcReduction="20000"/>
          </a:bodyPr>
          <a:lstStyle/>
          <a:p>
            <a:pPr marL="0" indent="0" algn="ctr">
              <a:buNone/>
            </a:pPr>
            <a:r>
              <a:rPr lang="en-US" sz="11200" b="1" u="sng" dirty="0" smtClean="0"/>
              <a:t>Step 4: </a:t>
            </a:r>
          </a:p>
          <a:p>
            <a:pPr marL="0" indent="0" algn="ctr">
              <a:buNone/>
            </a:pPr>
            <a:r>
              <a:rPr lang="en-US" sz="11200" b="1" u="sng" dirty="0" smtClean="0"/>
              <a:t>Choosing the Best Web Site </a:t>
            </a:r>
            <a:endParaRPr lang="en-US" sz="11200" dirty="0" smtClean="0"/>
          </a:p>
          <a:p>
            <a:pPr marL="0" indent="0">
              <a:buNone/>
            </a:pPr>
            <a:r>
              <a:rPr lang="en-US" sz="11200" dirty="0" smtClean="0"/>
              <a:t>When you read a description of a Web site that sounds useful, click on the name of the site. That Web site will automatically appear on your computer screen. You can then read what is there to see if it has the information you are looking for. Sometimes you need to look at several sites before you find the one that is best for your research.</a:t>
            </a:r>
          </a:p>
          <a:p>
            <a:pPr marL="0" indent="0">
              <a:buNone/>
            </a:pPr>
            <a:endParaRPr lang="en-US" sz="11200" dirty="0" smtClean="0"/>
          </a:p>
          <a:p>
            <a:pPr marL="0" indent="0">
              <a:buNone/>
            </a:pPr>
            <a:r>
              <a:rPr lang="en-US" sz="11200" dirty="0" smtClean="0"/>
              <a:t>Here is a site that might be useful for a report on George Washington. </a:t>
            </a:r>
          </a:p>
          <a:p>
            <a:pPr marL="0" indent="0">
              <a:buNone/>
            </a:pPr>
            <a:endParaRPr lang="en-US" dirty="0"/>
          </a:p>
        </p:txBody>
      </p:sp>
    </p:spTree>
    <p:extLst>
      <p:ext uri="{BB962C8B-B14F-4D97-AF65-F5344CB8AC3E}">
        <p14:creationId xmlns:p14="http://schemas.microsoft.com/office/powerpoint/2010/main" val="4189841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314" y="113321"/>
            <a:ext cx="11971176" cy="5632311"/>
          </a:xfrm>
          <a:prstGeom prst="rect">
            <a:avLst/>
          </a:prstGeom>
        </p:spPr>
        <p:txBody>
          <a:bodyPr wrap="square">
            <a:spAutoFit/>
          </a:bodyPr>
          <a:lstStyle/>
          <a:p>
            <a:pPr algn="ctr"/>
            <a:r>
              <a:rPr lang="en-US" sz="3600" dirty="0" smtClean="0"/>
              <a:t>Here is your topic for todays </a:t>
            </a:r>
            <a:r>
              <a:rPr lang="en-US" sz="3600" dirty="0" smtClean="0"/>
              <a:t>research:</a:t>
            </a:r>
          </a:p>
          <a:p>
            <a:pPr algn="ctr"/>
            <a:endParaRPr lang="en-US" sz="3600" dirty="0" smtClean="0"/>
          </a:p>
          <a:p>
            <a:pPr algn="ctr"/>
            <a:r>
              <a:rPr lang="en-US" sz="3600" b="1" u="sng" dirty="0" smtClean="0">
                <a:solidFill>
                  <a:srgbClr val="FF0000"/>
                </a:solidFill>
              </a:rPr>
              <a:t>What happened to all the honeybees?</a:t>
            </a:r>
            <a:endParaRPr lang="en-US" sz="3600" dirty="0" smtClean="0"/>
          </a:p>
          <a:p>
            <a:pPr algn="ctr"/>
            <a:r>
              <a:rPr lang="en-US" sz="3600" dirty="0" smtClean="0"/>
              <a:t>First we need to figure out what our keywords are going to be.</a:t>
            </a:r>
          </a:p>
          <a:p>
            <a:pPr algn="ctr"/>
            <a:endParaRPr lang="en-US" sz="3600" dirty="0"/>
          </a:p>
          <a:p>
            <a:pPr algn="ctr"/>
            <a:r>
              <a:rPr lang="en-US" sz="3600" b="1" u="sng" dirty="0" smtClean="0"/>
              <a:t>Keywords</a:t>
            </a:r>
            <a:r>
              <a:rPr lang="en-US" sz="3600" dirty="0" smtClean="0"/>
              <a:t>: the </a:t>
            </a:r>
            <a:r>
              <a:rPr lang="en-US" sz="3600" dirty="0"/>
              <a:t>most important words related to a subject, which you type into a search engine to find the </a:t>
            </a:r>
            <a:endParaRPr lang="en-US" sz="3600" dirty="0" smtClean="0"/>
          </a:p>
          <a:p>
            <a:pPr algn="ctr"/>
            <a:r>
              <a:rPr lang="en-US" sz="3600" dirty="0" smtClean="0"/>
              <a:t>information </a:t>
            </a:r>
            <a:r>
              <a:rPr lang="en-US" sz="3600" dirty="0"/>
              <a:t>you </a:t>
            </a:r>
            <a:r>
              <a:rPr lang="en-US" sz="3600" dirty="0" smtClean="0"/>
              <a:t>want.</a:t>
            </a:r>
          </a:p>
          <a:p>
            <a:pPr algn="ctr"/>
            <a:r>
              <a:rPr lang="en-US" sz="3600" dirty="0" smtClean="0"/>
              <a:t>Keywords need to be </a:t>
            </a:r>
            <a:r>
              <a:rPr lang="en-US" sz="3600" b="1" dirty="0" smtClean="0"/>
              <a:t>clear </a:t>
            </a:r>
            <a:r>
              <a:rPr lang="en-US" sz="3600" dirty="0" smtClean="0"/>
              <a:t>and </a:t>
            </a:r>
            <a:r>
              <a:rPr lang="en-US" sz="3600" b="1" dirty="0" smtClean="0"/>
              <a:t>precise</a:t>
            </a:r>
            <a:r>
              <a:rPr lang="en-US" sz="3600" dirty="0" smtClean="0"/>
              <a:t>.  You can use </a:t>
            </a:r>
            <a:r>
              <a:rPr lang="en-US" sz="3600" b="1" dirty="0" smtClean="0"/>
              <a:t>synonyms </a:t>
            </a:r>
            <a:r>
              <a:rPr lang="en-US" sz="3600" dirty="0" smtClean="0"/>
              <a:t>and/or </a:t>
            </a:r>
            <a:r>
              <a:rPr lang="en-US" sz="3600" b="1" dirty="0" smtClean="0"/>
              <a:t>alternate</a:t>
            </a:r>
            <a:r>
              <a:rPr lang="en-US" sz="3600" dirty="0" smtClean="0"/>
              <a:t> words.</a:t>
            </a:r>
            <a:endParaRPr lang="en-US" sz="3600" dirty="0"/>
          </a:p>
        </p:txBody>
      </p:sp>
    </p:spTree>
    <p:extLst>
      <p:ext uri="{BB962C8B-B14F-4D97-AF65-F5344CB8AC3E}">
        <p14:creationId xmlns:p14="http://schemas.microsoft.com/office/powerpoint/2010/main" val="2340834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876" y="-223419"/>
            <a:ext cx="9673738" cy="5016758"/>
          </a:xfrm>
          <a:prstGeom prst="rect">
            <a:avLst/>
          </a:prstGeom>
        </p:spPr>
        <p:txBody>
          <a:bodyPr wrap="none">
            <a:spAutoFit/>
          </a:bodyPr>
          <a:lstStyle/>
          <a:p>
            <a:pPr algn="ctr"/>
            <a:endParaRPr lang="en-US" sz="3200" b="1" dirty="0" smtClean="0"/>
          </a:p>
          <a:p>
            <a:pPr algn="ctr"/>
            <a:r>
              <a:rPr lang="en-US" sz="3200" b="1" dirty="0" smtClean="0"/>
              <a:t>Let’s look at the sentence and identify some keywords:</a:t>
            </a:r>
          </a:p>
          <a:p>
            <a:pPr algn="ctr"/>
            <a:endParaRPr lang="en-US" sz="3200" b="1" dirty="0" smtClean="0"/>
          </a:p>
          <a:p>
            <a:pPr algn="ctr"/>
            <a:r>
              <a:rPr lang="en-US" sz="3200" b="1" dirty="0" smtClean="0"/>
              <a:t>What happened to all the honeybees.</a:t>
            </a:r>
          </a:p>
          <a:p>
            <a:pPr algn="ctr"/>
            <a:endParaRPr lang="en-US" sz="3200" b="1" dirty="0" smtClean="0"/>
          </a:p>
          <a:p>
            <a:pPr algn="ctr"/>
            <a:r>
              <a:rPr lang="en-US" sz="3200" b="1" dirty="0" smtClean="0"/>
              <a:t>These words seem to be the most important.</a:t>
            </a:r>
          </a:p>
          <a:p>
            <a:pPr algn="ctr"/>
            <a:endParaRPr lang="en-US" sz="3200" b="1" dirty="0"/>
          </a:p>
          <a:p>
            <a:pPr algn="ctr"/>
            <a:r>
              <a:rPr lang="en-US" sz="3200" b="1" dirty="0" smtClean="0"/>
              <a:t>Let’s start with just one key word and see what we find:</a:t>
            </a:r>
          </a:p>
          <a:p>
            <a:pPr algn="ctr"/>
            <a:endParaRPr lang="en-US" sz="3200" b="1" dirty="0" smtClean="0"/>
          </a:p>
          <a:p>
            <a:pPr algn="ctr"/>
            <a:r>
              <a:rPr lang="en-US" sz="3200" dirty="0" smtClean="0"/>
              <a:t>  </a:t>
            </a:r>
            <a:endParaRPr lang="en-US" sz="3200" dirty="0"/>
          </a:p>
        </p:txBody>
      </p:sp>
      <p:sp>
        <p:nvSpPr>
          <p:cNvPr id="3" name="Oval 2"/>
          <p:cNvSpPr/>
          <p:nvPr/>
        </p:nvSpPr>
        <p:spPr>
          <a:xfrm>
            <a:off x="2754063" y="1087016"/>
            <a:ext cx="2778990" cy="942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32645" y="1087016"/>
            <a:ext cx="2220686" cy="891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77" y="3988536"/>
            <a:ext cx="8176260" cy="2476500"/>
          </a:xfrm>
          <a:prstGeom prst="rect">
            <a:avLst/>
          </a:prstGeom>
        </p:spPr>
      </p:pic>
      <p:sp>
        <p:nvSpPr>
          <p:cNvPr id="8" name="Rectangle 7"/>
          <p:cNvSpPr/>
          <p:nvPr/>
        </p:nvSpPr>
        <p:spPr>
          <a:xfrm>
            <a:off x="3228392" y="5493398"/>
            <a:ext cx="4758612" cy="454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16845" y="5459015"/>
            <a:ext cx="2336085" cy="523220"/>
          </a:xfrm>
          <a:prstGeom prst="rect">
            <a:avLst/>
          </a:prstGeom>
          <a:noFill/>
        </p:spPr>
        <p:txBody>
          <a:bodyPr wrap="square" rtlCol="0">
            <a:spAutoFit/>
          </a:bodyPr>
          <a:lstStyle/>
          <a:p>
            <a:r>
              <a:rPr lang="en-US" sz="2800" b="1" dirty="0" smtClean="0"/>
              <a:t>bees</a:t>
            </a:r>
            <a:endParaRPr lang="en-US" sz="2800" b="1" dirty="0"/>
          </a:p>
        </p:txBody>
      </p:sp>
    </p:spTree>
    <p:extLst>
      <p:ext uri="{BB962C8B-B14F-4D97-AF65-F5344CB8AC3E}">
        <p14:creationId xmlns:p14="http://schemas.microsoft.com/office/powerpoint/2010/main" val="174643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726" y="121298"/>
            <a:ext cx="11786119" cy="3970318"/>
          </a:xfrm>
          <a:prstGeom prst="rect">
            <a:avLst/>
          </a:prstGeom>
          <a:noFill/>
        </p:spPr>
        <p:txBody>
          <a:bodyPr wrap="square" rtlCol="0">
            <a:spAutoFit/>
          </a:bodyPr>
          <a:lstStyle/>
          <a:p>
            <a:pPr algn="ctr"/>
            <a:r>
              <a:rPr lang="en-US" sz="3600" dirty="0" smtClean="0"/>
              <a:t>Now we know about bees, but it still doesn’t answer our research question.  How can we be more precise?  Can we add another key word or use to key words to find better information?  </a:t>
            </a:r>
          </a:p>
          <a:p>
            <a:pPr algn="ctr"/>
            <a:endParaRPr lang="en-US" sz="3600" dirty="0"/>
          </a:p>
          <a:p>
            <a:pPr algn="ctr"/>
            <a:r>
              <a:rPr lang="en-US" sz="3600" dirty="0" smtClean="0"/>
              <a:t>Let’s look up honeybees!</a:t>
            </a:r>
          </a:p>
          <a:p>
            <a:pPr algn="ct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283" y="4007198"/>
            <a:ext cx="8176260" cy="2476500"/>
          </a:xfrm>
          <a:prstGeom prst="rect">
            <a:avLst/>
          </a:prstGeom>
        </p:spPr>
      </p:pic>
      <p:sp>
        <p:nvSpPr>
          <p:cNvPr id="6" name="Rectangle 5"/>
          <p:cNvSpPr/>
          <p:nvPr/>
        </p:nvSpPr>
        <p:spPr>
          <a:xfrm>
            <a:off x="2911151" y="5579706"/>
            <a:ext cx="2230016" cy="345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50940" y="5490712"/>
            <a:ext cx="2817845" cy="523220"/>
          </a:xfrm>
          <a:prstGeom prst="rect">
            <a:avLst/>
          </a:prstGeom>
          <a:noFill/>
        </p:spPr>
        <p:txBody>
          <a:bodyPr wrap="square" rtlCol="0">
            <a:spAutoFit/>
          </a:bodyPr>
          <a:lstStyle/>
          <a:p>
            <a:r>
              <a:rPr lang="en-US" sz="2800" b="1" dirty="0" smtClean="0"/>
              <a:t>honeybees</a:t>
            </a:r>
            <a:endParaRPr lang="en-US" sz="2800" b="1" dirty="0"/>
          </a:p>
        </p:txBody>
      </p:sp>
    </p:spTree>
    <p:extLst>
      <p:ext uri="{BB962C8B-B14F-4D97-AF65-F5344CB8AC3E}">
        <p14:creationId xmlns:p14="http://schemas.microsoft.com/office/powerpoint/2010/main" val="241762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59" y="587829"/>
            <a:ext cx="11915192" cy="3477875"/>
          </a:xfrm>
          <a:prstGeom prst="rect">
            <a:avLst/>
          </a:prstGeom>
        </p:spPr>
        <p:txBody>
          <a:bodyPr wrap="square">
            <a:spAutoFit/>
          </a:bodyPr>
          <a:lstStyle/>
          <a:p>
            <a:pPr algn="ctr"/>
            <a:r>
              <a:rPr lang="en-US" sz="4400" dirty="0" smtClean="0"/>
              <a:t>Great job, if you have time, see if you can add another word to be more precise.  What word would you add?</a:t>
            </a:r>
          </a:p>
          <a:p>
            <a:pPr algn="ctr"/>
            <a:r>
              <a:rPr lang="en-US" sz="4400" dirty="0" smtClean="0"/>
              <a:t>Now it’s your turn.</a:t>
            </a:r>
          </a:p>
          <a:p>
            <a:pPr algn="ct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425" y="3605981"/>
            <a:ext cx="8176260" cy="2476500"/>
          </a:xfrm>
          <a:prstGeom prst="rect">
            <a:avLst/>
          </a:prstGeom>
        </p:spPr>
      </p:pic>
      <p:sp>
        <p:nvSpPr>
          <p:cNvPr id="4" name="Rectangle 3"/>
          <p:cNvSpPr/>
          <p:nvPr/>
        </p:nvSpPr>
        <p:spPr>
          <a:xfrm>
            <a:off x="3163077" y="5187821"/>
            <a:ext cx="2080727" cy="354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851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1462</TotalTime>
  <Words>459</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Derita</dc:creator>
  <cp:lastModifiedBy>Todd Derita</cp:lastModifiedBy>
  <cp:revision>15</cp:revision>
  <dcterms:created xsi:type="dcterms:W3CDTF">2014-08-01T03:12:59Z</dcterms:created>
  <dcterms:modified xsi:type="dcterms:W3CDTF">2014-08-12T03:21:54Z</dcterms:modified>
</cp:coreProperties>
</file>