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8" r:id="rId3"/>
    <p:sldId id="266" r:id="rId4"/>
    <p:sldId id="262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A4311-67C0-43A3-8CC9-9469C3630BE8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A751E-06FB-4672-BE65-1C17E3700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3AC9D-1BD0-421D-9BEC-B153C5DED40C}" type="datetimeFigureOut">
              <a:rPr lang="en-US" smtClean="0"/>
              <a:pPr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AF45D-8769-4918-A0B4-CCF7976D6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rbanext.illinois.ed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609600"/>
            <a:ext cx="7848600" cy="46474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URLs &amp; Hyperlinks</a:t>
            </a:r>
          </a:p>
          <a:p>
            <a:pPr algn="ctr"/>
            <a:endParaRPr lang="en-US" sz="4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6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How to access the</a:t>
            </a:r>
          </a:p>
          <a:p>
            <a:pPr algn="ctr"/>
            <a:r>
              <a:rPr lang="en-US" sz="6000" b="1" dirty="0" smtClean="0">
                <a:ln w="17780" cmpd="sng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World Wide Web</a:t>
            </a:r>
          </a:p>
          <a:p>
            <a:pPr algn="ctr"/>
            <a:endParaRPr lang="en-US" sz="6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Research Lesson 1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7" descr="maxresdefault.jpg"/>
          <p:cNvPicPr>
            <a:picLocks noChangeAspect="1"/>
          </p:cNvPicPr>
          <p:nvPr/>
        </p:nvPicPr>
        <p:blipFill>
          <a:blip r:embed="rId2" cstate="print"/>
          <a:srcRect l="8333" r="5001"/>
          <a:stretch>
            <a:fillRect/>
          </a:stretch>
        </p:blipFill>
        <p:spPr>
          <a:xfrm>
            <a:off x="2971800" y="4648200"/>
            <a:ext cx="3200400" cy="20771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  <a:solidFill>
            <a:schemeClr val="accent1">
              <a:lumMod val="75000"/>
            </a:schemeClr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Internet vs. World Wide Web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We can access the World Wide Web by using the internet.  They are not the same thing. 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Using the internet allows us to connect to other servers so we can share information.  </a:t>
            </a:r>
            <a:br>
              <a:rPr lang="en-US" b="1" dirty="0" smtClean="0"/>
            </a:br>
            <a:r>
              <a:rPr lang="en-US" b="1" dirty="0" smtClean="0"/>
              <a:t>We can use the internet to: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4000" b="1" dirty="0" smtClean="0">
                <a:latin typeface="Aparajita" pitchFamily="34" charset="0"/>
                <a:cs typeface="Aparajita" pitchFamily="34" charset="0"/>
              </a:rPr>
              <a:t>Email</a:t>
            </a:r>
          </a:p>
          <a:p>
            <a:r>
              <a:rPr lang="en-US" sz="4000" b="1" dirty="0" smtClean="0">
                <a:latin typeface="Aparajita" pitchFamily="34" charset="0"/>
                <a:cs typeface="Aparajita" pitchFamily="34" charset="0"/>
              </a:rPr>
              <a:t>Conference/</a:t>
            </a:r>
            <a:r>
              <a:rPr lang="en-US" sz="4000" b="1" dirty="0" err="1" smtClean="0">
                <a:latin typeface="Aparajita" pitchFamily="34" charset="0"/>
                <a:cs typeface="Aparajita" pitchFamily="34" charset="0"/>
              </a:rPr>
              <a:t>skype</a:t>
            </a:r>
            <a:endParaRPr lang="en-US" sz="4000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4000" b="1" dirty="0" smtClean="0">
                <a:latin typeface="Aparajita" pitchFamily="34" charset="0"/>
                <a:cs typeface="Aparajita" pitchFamily="34" charset="0"/>
              </a:rPr>
              <a:t>Most importantly –access the World Wide Web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 cstate="print"/>
          <a:srcRect l="7143" r="10714" b="14667"/>
          <a:stretch>
            <a:fillRect/>
          </a:stretch>
        </p:blipFill>
        <p:spPr>
          <a:xfrm>
            <a:off x="6851648" y="3581399"/>
            <a:ext cx="1606551" cy="16764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84790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The World Wide Web is a BIG virtual city that uses browsers to translate information so we can view it:</a:t>
            </a:r>
          </a:p>
        </p:txBody>
      </p:sp>
      <p:pic>
        <p:nvPicPr>
          <p:cNvPr id="4100" name="Picture 4" descr="https://help.blackboard.com/@api/deki/files/16682/chr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1" y="2362198"/>
            <a:ext cx="1295400" cy="1295401"/>
          </a:xfrm>
          <a:prstGeom prst="rect">
            <a:avLst/>
          </a:prstGeom>
          <a:noFill/>
        </p:spPr>
      </p:pic>
      <p:pic>
        <p:nvPicPr>
          <p:cNvPr id="4102" name="Picture 6" descr="https://lh5.ggpht.com/8PODwBXKk4L201m4IO1wifRDfbn4Q1JxNxOzj-5TXPJ85_S-vOqntLi7TsVyeFQM0w4=w1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362200"/>
            <a:ext cx="1142998" cy="1143000"/>
          </a:xfrm>
          <a:prstGeom prst="rect">
            <a:avLst/>
          </a:prstGeom>
          <a:noFill/>
        </p:spPr>
      </p:pic>
      <p:pic>
        <p:nvPicPr>
          <p:cNvPr id="4104" name="Picture 8" descr="http://www.csscheckbox.com/imgs/browser-i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572000"/>
            <a:ext cx="1524000" cy="1524000"/>
          </a:xfrm>
          <a:prstGeom prst="rect">
            <a:avLst/>
          </a:prstGeom>
          <a:noFill/>
        </p:spPr>
      </p:pic>
      <p:pic>
        <p:nvPicPr>
          <p:cNvPr id="4106" name="Picture 10" descr="http://www.livehacking.com/web/wp-content/uploads/2011/07/safari-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495800"/>
            <a:ext cx="1278890" cy="1447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33400" y="34290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Google Chrome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3505200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Mozilla Firefox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58674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Internet Explorer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58674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Safari</a:t>
            </a:r>
            <a:endParaRPr lang="en-US" sz="4400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33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04800" y="5029200"/>
            <a:ext cx="86868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4343400"/>
            <a:ext cx="83058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Examples of Web Address/URLs:</a:t>
            </a:r>
          </a:p>
          <a:p>
            <a:pPr algn="ctr"/>
            <a:endParaRPr lang="en-US" sz="3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" name="Picture 2" descr="http://content.mycutegraphics.com/graphics/spider/spider-web-black-white-thum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1524000" cy="1524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152400"/>
            <a:ext cx="72523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is a Web Address or a</a:t>
            </a:r>
          </a:p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URL (Universal Resource Locator)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6" descr="http://images.clipartpanda.com/cute-house-clipart-cute_red_and_blue_hou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90800"/>
            <a:ext cx="547554" cy="609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0" y="1447800"/>
            <a:ext cx="583922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Web Address  = </a:t>
            </a:r>
            <a:r>
              <a:rPr lang="en-US" sz="5400" b="1" dirty="0" smtClean="0">
                <a:solidFill>
                  <a:srgbClr val="FF0000"/>
                </a:solidFill>
              </a:rPr>
              <a:t>URL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6" name="Picture 15" descr="intern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2362200"/>
            <a:ext cx="2519181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" name="Picture 16" descr="Chrome_Address_Bar_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5943600"/>
            <a:ext cx="8096250" cy="581025"/>
          </a:xfrm>
          <a:prstGeom prst="rect">
            <a:avLst/>
          </a:prstGeom>
        </p:spPr>
      </p:pic>
      <p:pic>
        <p:nvPicPr>
          <p:cNvPr id="18" name="Picture 17" descr="my addres.PNG"/>
          <p:cNvPicPr>
            <a:picLocks noChangeAspect="1"/>
          </p:cNvPicPr>
          <p:nvPr/>
        </p:nvPicPr>
        <p:blipFill>
          <a:blip r:embed="rId6" cstate="print"/>
          <a:srcRect l="7911" b="79490"/>
          <a:stretch>
            <a:fillRect/>
          </a:stretch>
        </p:blipFill>
        <p:spPr>
          <a:xfrm>
            <a:off x="609600" y="5257800"/>
            <a:ext cx="7983160" cy="4572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09600" y="5257800"/>
            <a:ext cx="2514600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" y="5943600"/>
            <a:ext cx="3124200" cy="533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-Turn Arrow 19"/>
          <p:cNvSpPr/>
          <p:nvPr/>
        </p:nvSpPr>
        <p:spPr>
          <a:xfrm rot="5400000">
            <a:off x="7353300" y="4762500"/>
            <a:ext cx="1714500" cy="1333500"/>
          </a:xfrm>
          <a:prstGeom prst="uturnArrow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265741_or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4765" t="49833" r="27237"/>
          <a:stretch>
            <a:fillRect/>
          </a:stretch>
        </p:blipFill>
        <p:spPr>
          <a:xfrm>
            <a:off x="0" y="3200400"/>
            <a:ext cx="9144000" cy="2514600"/>
          </a:xfrm>
        </p:spPr>
      </p:pic>
      <p:sp>
        <p:nvSpPr>
          <p:cNvPr id="6" name="TextBox 5"/>
          <p:cNvSpPr txBox="1"/>
          <p:nvPr/>
        </p:nvSpPr>
        <p:spPr>
          <a:xfrm>
            <a:off x="381000" y="8382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How do you move around the World Wide Web?  </a:t>
            </a:r>
          </a:p>
          <a:p>
            <a:pPr algn="ctr"/>
            <a:endParaRPr lang="en-US" sz="2800" dirty="0" smtClean="0">
              <a:latin typeface="Arial Black" pitchFamily="34" charset="0"/>
            </a:endParaRPr>
          </a:p>
          <a:p>
            <a:pPr algn="ctr"/>
            <a:r>
              <a:rPr lang="en-US" sz="2800" dirty="0" smtClean="0">
                <a:latin typeface="Arial Black" pitchFamily="34" charset="0"/>
              </a:rPr>
              <a:t>The pages on the WWW are all linked so that you can move around them.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Hyperlinks: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5" name="Picture 4" descr="hyperlink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5638800"/>
            <a:ext cx="1066800" cy="1066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0800" y="5791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hlinkClick r:id="rId4"/>
              </a:rPr>
              <a:t>http://urbanext.illinois.edu/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8" name="Picture 10" descr="https://yt3.ggpht.com/-E1SyZ9q7Z9E/AAAAAAAAAAI/AAAAAAAAAAA/iAkRlx2F-E0/s900-c-k-no/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038600"/>
            <a:ext cx="990600" cy="990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762000" y="990600"/>
            <a:ext cx="7772400" cy="1538883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aiandra GD" pitchFamily="34" charset="0"/>
              </a:rPr>
              <a:t>Domain Extensions…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Who created the website?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505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Educational Institutions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81000" y="2743200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.com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Businesses and Companies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4267200"/>
            <a:ext cx="609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gov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Government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gencies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" y="5105400"/>
            <a:ext cx="3759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.org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Organizations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4" name="Picture 6" descr="http://cliparts.co/cliparts/6Tp/6xd/6Tp6xdek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352800"/>
            <a:ext cx="1700475" cy="609600"/>
          </a:xfrm>
          <a:prstGeom prst="rect">
            <a:avLst/>
          </a:prstGeom>
          <a:noFill/>
        </p:spPr>
      </p:pic>
      <p:pic>
        <p:nvPicPr>
          <p:cNvPr id="12296" name="Picture 8" descr="http://www.theeye.co.zw/wp-content/uploads/2013/07/silicon-valle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667000"/>
            <a:ext cx="1487424" cy="609600"/>
          </a:xfrm>
          <a:prstGeom prst="rect">
            <a:avLst/>
          </a:prstGeom>
          <a:noFill/>
        </p:spPr>
      </p:pic>
      <p:pic>
        <p:nvPicPr>
          <p:cNvPr id="12300" name="Picture 12" descr="EastBa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105400"/>
            <a:ext cx="2419754" cy="5334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0" y="0"/>
            <a:ext cx="891496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 can we learn about looking closely </a:t>
            </a:r>
          </a:p>
          <a:p>
            <a:pPr algn="ctr"/>
            <a:r>
              <a:rPr 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 URLs or domains.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867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.net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smtClean="0"/>
              <a:t>organizations involved in networking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Verisign-dotnet-logo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0" y="5867400"/>
            <a:ext cx="1238250" cy="574261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289" grpId="0"/>
      <p:bldP spid="12291" grpId="0"/>
      <p:bldP spid="12292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179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Internet vs. World Wide Web</vt:lpstr>
      <vt:lpstr>Slide 3</vt:lpstr>
      <vt:lpstr>Slide 4</vt:lpstr>
      <vt:lpstr>Hyperlinks: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jderita</dc:creator>
  <cp:lastModifiedBy>jderita</cp:lastModifiedBy>
  <cp:revision>7</cp:revision>
  <dcterms:created xsi:type="dcterms:W3CDTF">2016-09-30T16:22:24Z</dcterms:created>
  <dcterms:modified xsi:type="dcterms:W3CDTF">2016-10-21T15:39:35Z</dcterms:modified>
</cp:coreProperties>
</file>