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sldIdLst>
    <p:sldId id="256" r:id="rId2"/>
    <p:sldId id="270" r:id="rId3"/>
    <p:sldId id="258" r:id="rId4"/>
    <p:sldId id="268" r:id="rId5"/>
    <p:sldId id="262" r:id="rId6"/>
    <p:sldId id="267" r:id="rId7"/>
    <p:sldId id="269" r:id="rId8"/>
    <p:sldId id="259" r:id="rId9"/>
    <p:sldId id="271" r:id="rId10"/>
    <p:sldId id="272" r:id="rId11"/>
    <p:sldId id="278" r:id="rId12"/>
    <p:sldId id="273" r:id="rId13"/>
    <p:sldId id="274" r:id="rId14"/>
    <p:sldId id="275" r:id="rId15"/>
    <p:sldId id="276"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1" d="100"/>
          <a:sy n="81" d="100"/>
        </p:scale>
        <p:origin x="1498" y="13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July 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July 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July 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47BB8AF-C16A-4836-A92D-61834B5F0BA5}" type="datetime4">
              <a:rPr lang="en-US" smtClean="0"/>
              <a:pPr/>
              <a:t>July 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American Typewriter"/>
                <a:ea typeface="+mj-ea"/>
                <a:cs typeface="American Typewrite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pPr/>
              <a:t>July 8, 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July 8,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F7543A-E259-478F-9E0D-57BA40E442B7}" type="datetime4">
              <a:rPr lang="en-US" smtClean="0"/>
              <a:pPr/>
              <a:t>July 8, 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July 8, 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July 8, 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pPr/>
              <a:t>July 8, 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pPr/>
              <a:t>July 8, 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July 8, 2014</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spcBef>
          <a:spcPct val="0"/>
        </a:spcBef>
        <a:buNone/>
        <a:defRPr sz="2800" kern="1200" cap="none" baseline="0">
          <a:solidFill>
            <a:schemeClr val="tx1"/>
          </a:solidFill>
          <a:latin typeface="American Typewriter"/>
          <a:ea typeface="+mj-ea"/>
          <a:cs typeface="American Typewriter"/>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Chalkboard"/>
          <a:ea typeface="+mn-ea"/>
          <a:cs typeface="Chalkboard"/>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Chalkboard"/>
          <a:ea typeface="+mn-ea"/>
          <a:cs typeface="Chalkboard"/>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Chalkboard"/>
          <a:ea typeface="+mn-ea"/>
          <a:cs typeface="Chalkboard"/>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Chalkboard"/>
          <a:ea typeface="+mn-ea"/>
          <a:cs typeface="Chalkboard"/>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Chalkboard"/>
          <a:ea typeface="+mn-ea"/>
          <a:cs typeface="Chalkboard"/>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Digital citizenship</a:t>
            </a:r>
            <a:endParaRPr lang="en-US" dirty="0"/>
          </a:p>
        </p:txBody>
      </p:sp>
      <p:sp>
        <p:nvSpPr>
          <p:cNvPr id="3" name="Subtitle 2"/>
          <p:cNvSpPr>
            <a:spLocks noGrp="1"/>
          </p:cNvSpPr>
          <p:nvPr>
            <p:ph type="subTitle" idx="1"/>
          </p:nvPr>
        </p:nvSpPr>
        <p:spPr>
          <a:xfrm rot="19140000">
            <a:off x="1512078" y="3272780"/>
            <a:ext cx="4166307" cy="292007"/>
          </a:xfrm>
        </p:spPr>
        <p:txBody>
          <a:bodyPr/>
          <a:lstStyle/>
          <a:p>
            <a:r>
              <a:rPr lang="en-US" dirty="0" smtClean="0"/>
              <a:t>By </a:t>
            </a:r>
            <a:r>
              <a:rPr lang="en-US" dirty="0" err="1" smtClean="0"/>
              <a:t>mrs.</a:t>
            </a:r>
            <a:r>
              <a:rPr lang="en-US" dirty="0" smtClean="0"/>
              <a:t> </a:t>
            </a:r>
            <a:r>
              <a:rPr lang="en-US" dirty="0" err="1" smtClean="0"/>
              <a:t>derita</a:t>
            </a:r>
            <a:endParaRPr lang="en-US" dirty="0"/>
          </a:p>
        </p:txBody>
      </p:sp>
    </p:spTree>
    <p:extLst>
      <p:ext uri="{BB962C8B-B14F-4D97-AF65-F5344CB8AC3E}">
        <p14:creationId xmlns:p14="http://schemas.microsoft.com/office/powerpoint/2010/main" val="446867848"/>
      </p:ext>
    </p:extLst>
  </p:cSld>
  <p:clrMapOvr>
    <a:masterClrMapping/>
  </p:clrMapOvr>
  <mc:AlternateContent xmlns:mc="http://schemas.openxmlformats.org/markup-compatibility/2006" xmlns:p14="http://schemas.microsoft.com/office/powerpoint/2010/main">
    <mc:Choice Requires="p14">
      <p:transition spd="slow" p14:dur="2000" advTm="5651"/>
    </mc:Choice>
    <mc:Fallback xmlns="">
      <p:transition xmlns:p14="http://schemas.microsoft.com/office/powerpoint/2010/main" spd="slow" advTm="565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Password Tips</a:t>
            </a:r>
            <a:endParaRPr lang="en-US" dirty="0"/>
          </a:p>
        </p:txBody>
      </p:sp>
      <p:sp>
        <p:nvSpPr>
          <p:cNvPr id="3" name="Content Placeholder 2"/>
          <p:cNvSpPr>
            <a:spLocks noGrp="1"/>
          </p:cNvSpPr>
          <p:nvPr>
            <p:ph idx="1"/>
          </p:nvPr>
        </p:nvSpPr>
        <p:spPr>
          <a:xfrm>
            <a:off x="822960" y="1100628"/>
            <a:ext cx="7520940" cy="3901263"/>
          </a:xfrm>
        </p:spPr>
        <p:txBody>
          <a:bodyPr>
            <a:normAutofit lnSpcReduction="10000"/>
          </a:bodyPr>
          <a:lstStyle/>
          <a:p>
            <a:pPr marL="457200" indent="-457200">
              <a:lnSpc>
                <a:spcPct val="120000"/>
              </a:lnSpc>
              <a:buFont typeface="Arial"/>
              <a:buChar char="•"/>
            </a:pPr>
            <a:r>
              <a:rPr lang="en-US" sz="2400" b="0" dirty="0"/>
              <a:t>D</a:t>
            </a:r>
            <a:r>
              <a:rPr lang="en-US" sz="2400" b="0" dirty="0" smtClean="0"/>
              <a:t>on’t give passwords to others</a:t>
            </a:r>
          </a:p>
          <a:p>
            <a:pPr marL="457200" indent="-457200">
              <a:lnSpc>
                <a:spcPct val="120000"/>
              </a:lnSpc>
              <a:buFont typeface="Arial"/>
              <a:buChar char="•"/>
            </a:pPr>
            <a:r>
              <a:rPr lang="en-US" sz="2400" b="0" dirty="0" smtClean="0"/>
              <a:t>If you have passwords written down, keep that safe (maybe in a journal or in your planner)</a:t>
            </a:r>
          </a:p>
          <a:p>
            <a:pPr marL="457200" indent="-457200">
              <a:lnSpc>
                <a:spcPct val="120000"/>
              </a:lnSpc>
              <a:buFont typeface="Arial"/>
              <a:buChar char="•"/>
            </a:pPr>
            <a:r>
              <a:rPr lang="en-US" sz="2400" b="0" dirty="0" smtClean="0"/>
              <a:t>Never give out your password in an email, even if someone asks for it</a:t>
            </a:r>
          </a:p>
          <a:p>
            <a:pPr marL="457200" indent="-457200">
              <a:lnSpc>
                <a:spcPct val="120000"/>
              </a:lnSpc>
              <a:buFont typeface="Arial"/>
              <a:buChar char="•"/>
            </a:pPr>
            <a:r>
              <a:rPr lang="en-US" sz="2400" b="0" dirty="0" smtClean="0"/>
              <a:t>When you create a password make sure it has:</a:t>
            </a:r>
          </a:p>
          <a:p>
            <a:pPr marL="1211580" lvl="5" indent="-457200">
              <a:lnSpc>
                <a:spcPct val="120000"/>
              </a:lnSpc>
              <a:buFont typeface="Arial"/>
              <a:buChar char="•"/>
            </a:pPr>
            <a:r>
              <a:rPr lang="en-US" sz="2400" dirty="0" smtClean="0">
                <a:latin typeface="Chalkboard"/>
                <a:cs typeface="Chalkboard"/>
              </a:rPr>
              <a:t>At least one capital letter</a:t>
            </a:r>
          </a:p>
          <a:p>
            <a:pPr marL="1211580" lvl="5" indent="-457200">
              <a:lnSpc>
                <a:spcPct val="120000"/>
              </a:lnSpc>
              <a:buFont typeface="Arial"/>
              <a:buChar char="•"/>
            </a:pPr>
            <a:r>
              <a:rPr lang="en-US" sz="2400" dirty="0" smtClean="0">
                <a:latin typeface="Chalkboard"/>
                <a:cs typeface="Chalkboard"/>
              </a:rPr>
              <a:t>At least one number</a:t>
            </a:r>
            <a:endParaRPr lang="en-US" dirty="0"/>
          </a:p>
          <a:p>
            <a:pPr marL="0" lvl="1" indent="0">
              <a:buNone/>
            </a:pPr>
            <a:endParaRPr lang="en-US" dirty="0"/>
          </a:p>
          <a:p>
            <a:pPr marL="0" lvl="1" indent="0">
              <a:buNone/>
            </a:pPr>
            <a:endParaRPr lang="en-US" dirty="0" smtClean="0"/>
          </a:p>
        </p:txBody>
      </p:sp>
    </p:spTree>
    <p:custDataLst>
      <p:tags r:id="rId1"/>
    </p:custDataLst>
    <p:extLst>
      <p:ext uri="{BB962C8B-B14F-4D97-AF65-F5344CB8AC3E}">
        <p14:creationId xmlns:p14="http://schemas.microsoft.com/office/powerpoint/2010/main" val="1820809126"/>
      </p:ext>
    </p:extLst>
  </p:cSld>
  <p:clrMapOvr>
    <a:masterClrMapping/>
  </p:clrMapOvr>
  <mc:AlternateContent xmlns:mc="http://schemas.openxmlformats.org/markup-compatibility/2006" xmlns:p14="http://schemas.microsoft.com/office/powerpoint/2010/main">
    <mc:Choice Requires="p14">
      <p:transition spd="slow" p14:dur="2000" advTm="24107"/>
    </mc:Choice>
    <mc:Fallback xmlns="">
      <p:transition xmlns:p14="http://schemas.microsoft.com/office/powerpoint/2010/main" spd="slow" advTm="241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Keeping yourself safe online</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sz="2200" b="0" dirty="0"/>
              <a:t>No one should ask for your personal information in an email, if they do show an adult you trust right away</a:t>
            </a:r>
          </a:p>
          <a:p>
            <a:pPr marL="457200" indent="-457200">
              <a:buFont typeface="Arial"/>
              <a:buChar char="•"/>
            </a:pPr>
            <a:r>
              <a:rPr lang="en-US" sz="2200" b="0" dirty="0"/>
              <a:t>When you use a public computer (at school, at the library, etc.) make sure to uncheck the “remember me” box or click “public computer”</a:t>
            </a:r>
          </a:p>
          <a:p>
            <a:pPr marL="457200" indent="-457200">
              <a:buFont typeface="Arial"/>
              <a:buChar char="•"/>
            </a:pPr>
            <a:r>
              <a:rPr lang="en-US" sz="2200" b="0" dirty="0"/>
              <a:t>Make sure to log off of all of your accounts when you are using a public computer</a:t>
            </a:r>
          </a:p>
          <a:p>
            <a:endParaRPr lang="en-US" dirty="0"/>
          </a:p>
        </p:txBody>
      </p:sp>
    </p:spTree>
    <p:custDataLst>
      <p:tags r:id="rId1"/>
    </p:custDataLst>
    <p:extLst>
      <p:ext uri="{BB962C8B-B14F-4D97-AF65-F5344CB8AC3E}">
        <p14:creationId xmlns:p14="http://schemas.microsoft.com/office/powerpoint/2010/main" val="2836692462"/>
      </p:ext>
    </p:extLst>
  </p:cSld>
  <p:clrMapOvr>
    <a:masterClrMapping/>
  </p:clrMapOvr>
  <mc:AlternateContent xmlns:mc="http://schemas.openxmlformats.org/markup-compatibility/2006" xmlns:p14="http://schemas.microsoft.com/office/powerpoint/2010/main">
    <mc:Choice Requires="p14">
      <p:transition spd="slow" p14:dur="2000" advTm="23350"/>
    </mc:Choice>
    <mc:Fallback xmlns="">
      <p:transition xmlns:p14="http://schemas.microsoft.com/office/powerpoint/2010/main" spd="slow" advTm="233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8204359338_ac3bd6433a_z.jpg"/>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651" b="651"/>
          <a:stretch>
            <a:fillRect/>
          </a:stretch>
        </p:blipFill>
        <p:spPr/>
      </p:pic>
      <p:sp>
        <p:nvSpPr>
          <p:cNvPr id="3" name="Title 2"/>
          <p:cNvSpPr>
            <a:spLocks noGrp="1"/>
          </p:cNvSpPr>
          <p:nvPr>
            <p:ph type="title"/>
          </p:nvPr>
        </p:nvSpPr>
        <p:spPr/>
        <p:txBody>
          <a:bodyPr/>
          <a:lstStyle/>
          <a:p>
            <a:r>
              <a:rPr lang="en-US" dirty="0" smtClean="0">
                <a:latin typeface="American Typewriter"/>
              </a:rPr>
              <a:t>Digital Etiquette</a:t>
            </a:r>
            <a:endParaRPr lang="en-US" dirty="0">
              <a:latin typeface="American Typewriter"/>
            </a:endParaRPr>
          </a:p>
        </p:txBody>
      </p:sp>
      <p:sp>
        <p:nvSpPr>
          <p:cNvPr id="4" name="Text Placeholder 3"/>
          <p:cNvSpPr>
            <a:spLocks noGrp="1"/>
          </p:cNvSpPr>
          <p:nvPr>
            <p:ph type="body" sz="half" idx="2"/>
          </p:nvPr>
        </p:nvSpPr>
        <p:spPr/>
        <p:txBody>
          <a:bodyPr>
            <a:normAutofit/>
          </a:bodyPr>
          <a:lstStyle/>
          <a:p>
            <a:r>
              <a:rPr lang="en-US" sz="2000" dirty="0" smtClean="0"/>
              <a:t>Electronic standards of conduct or procedure</a:t>
            </a:r>
            <a:endParaRPr lang="en-US" sz="2000" dirty="0"/>
          </a:p>
        </p:txBody>
      </p:sp>
    </p:spTree>
    <p:extLst>
      <p:ext uri="{BB962C8B-B14F-4D97-AF65-F5344CB8AC3E}">
        <p14:creationId xmlns:p14="http://schemas.microsoft.com/office/powerpoint/2010/main" val="3512109874"/>
      </p:ext>
    </p:extLst>
  </p:cSld>
  <p:clrMapOvr>
    <a:masterClrMapping/>
  </p:clrMapOvr>
  <mc:AlternateContent xmlns:mc="http://schemas.openxmlformats.org/markup-compatibility/2006" xmlns:p14="http://schemas.microsoft.com/office/powerpoint/2010/main">
    <mc:Choice Requires="p14">
      <p:transition spd="slow" p14:dur="2000" advTm="4538"/>
    </mc:Choice>
    <mc:Fallback xmlns="">
      <p:transition xmlns:p14="http://schemas.microsoft.com/office/powerpoint/2010/main" spd="slow" advTm="453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Etiquette means…</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2400" b="0" dirty="0" smtClean="0"/>
              <a:t>The dictionary says, “the rules for the proper way to behave.”</a:t>
            </a:r>
          </a:p>
          <a:p>
            <a:pPr>
              <a:buFont typeface="Arial"/>
              <a:buChar char="•"/>
            </a:pPr>
            <a:r>
              <a:rPr lang="en-US" sz="2400" b="0" dirty="0" smtClean="0"/>
              <a:t>This means how we should speak and act.  </a:t>
            </a:r>
          </a:p>
          <a:p>
            <a:pPr>
              <a:buFont typeface="Arial"/>
              <a:buChar char="•"/>
            </a:pPr>
            <a:r>
              <a:rPr lang="en-US" sz="2400" b="0" dirty="0" smtClean="0"/>
              <a:t>When we are on online a lot of the rules are the same as they are when we are face to face.  </a:t>
            </a:r>
          </a:p>
          <a:p>
            <a:pPr>
              <a:buFont typeface="Arial"/>
              <a:buChar char="•"/>
            </a:pPr>
            <a:r>
              <a:rPr lang="en-US" sz="2400" b="0" dirty="0" smtClean="0"/>
              <a:t>There are some specific rules you should know.</a:t>
            </a:r>
            <a:endParaRPr lang="en-US" sz="2400" b="0" dirty="0"/>
          </a:p>
        </p:txBody>
      </p:sp>
    </p:spTree>
    <p:custDataLst>
      <p:tags r:id="rId1"/>
    </p:custDataLst>
    <p:extLst>
      <p:ext uri="{BB962C8B-B14F-4D97-AF65-F5344CB8AC3E}">
        <p14:creationId xmlns:p14="http://schemas.microsoft.com/office/powerpoint/2010/main" val="1131748784"/>
      </p:ext>
    </p:extLst>
  </p:cSld>
  <p:clrMapOvr>
    <a:masterClrMapping/>
  </p:clrMapOvr>
  <mc:AlternateContent xmlns:mc="http://schemas.openxmlformats.org/markup-compatibility/2006" xmlns:p14="http://schemas.microsoft.com/office/powerpoint/2010/main">
    <mc:Choice Requires="p14">
      <p:transition spd="slow" p14:dur="2000" advTm="21097"/>
    </mc:Choice>
    <mc:Fallback xmlns="">
      <p:transition xmlns:p14="http://schemas.microsoft.com/office/powerpoint/2010/main" spd="slow" advTm="210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Etiquette</a:t>
            </a:r>
            <a:endParaRPr lang="en-US" dirty="0"/>
          </a:p>
        </p:txBody>
      </p:sp>
      <p:sp>
        <p:nvSpPr>
          <p:cNvPr id="3" name="Text Placeholder 2"/>
          <p:cNvSpPr>
            <a:spLocks noGrp="1"/>
          </p:cNvSpPr>
          <p:nvPr>
            <p:ph type="body" idx="1"/>
          </p:nvPr>
        </p:nvSpPr>
        <p:spPr>
          <a:xfrm>
            <a:off x="822960" y="1018880"/>
            <a:ext cx="3200400" cy="548640"/>
          </a:xfrm>
        </p:spPr>
        <p:txBody>
          <a:bodyPr>
            <a:normAutofit/>
          </a:bodyPr>
          <a:lstStyle/>
          <a:p>
            <a:r>
              <a:rPr lang="en-US" sz="2000" dirty="0" smtClean="0"/>
              <a:t>Social Media</a:t>
            </a:r>
            <a:endParaRPr lang="en-US" sz="2000" dirty="0"/>
          </a:p>
        </p:txBody>
      </p:sp>
      <p:sp>
        <p:nvSpPr>
          <p:cNvPr id="4" name="Content Placeholder 3"/>
          <p:cNvSpPr>
            <a:spLocks noGrp="1"/>
          </p:cNvSpPr>
          <p:nvPr>
            <p:ph sz="half" idx="2"/>
          </p:nvPr>
        </p:nvSpPr>
        <p:spPr/>
        <p:txBody>
          <a:bodyPr>
            <a:normAutofit fontScale="92500" lnSpcReduction="10000"/>
          </a:bodyPr>
          <a:lstStyle/>
          <a:p>
            <a:pPr>
              <a:buFont typeface="Arial"/>
              <a:buChar char="•"/>
            </a:pPr>
            <a:r>
              <a:rPr lang="en-US" b="0" dirty="0" smtClean="0"/>
              <a:t>Do not tag people in posts or pictures without permission</a:t>
            </a:r>
          </a:p>
          <a:p>
            <a:pPr>
              <a:buFont typeface="Arial"/>
              <a:buChar char="•"/>
            </a:pPr>
            <a:r>
              <a:rPr lang="en-US" b="0" dirty="0" smtClean="0"/>
              <a:t>THINK before you post any comments</a:t>
            </a:r>
          </a:p>
          <a:p>
            <a:pPr>
              <a:buFont typeface="Arial"/>
              <a:buChar char="•"/>
            </a:pPr>
            <a:r>
              <a:rPr lang="en-US" b="0" dirty="0" smtClean="0"/>
              <a:t>Do not use ALL CAPS ALL THE TIME, it’s like YELLING!</a:t>
            </a:r>
            <a:endParaRPr lang="en-US" b="0" dirty="0"/>
          </a:p>
        </p:txBody>
      </p:sp>
      <p:sp>
        <p:nvSpPr>
          <p:cNvPr id="5" name="Text Placeholder 4"/>
          <p:cNvSpPr>
            <a:spLocks noGrp="1"/>
          </p:cNvSpPr>
          <p:nvPr>
            <p:ph type="body" sz="quarter" idx="3"/>
          </p:nvPr>
        </p:nvSpPr>
        <p:spPr>
          <a:xfrm>
            <a:off x="4700016" y="1018880"/>
            <a:ext cx="3200400" cy="548640"/>
          </a:xfrm>
        </p:spPr>
        <p:txBody>
          <a:bodyPr/>
          <a:lstStyle/>
          <a:p>
            <a:r>
              <a:rPr lang="en-US" sz="2000" dirty="0" smtClean="0"/>
              <a:t>Email</a:t>
            </a:r>
            <a:endParaRPr lang="en-US" sz="2000" dirty="0"/>
          </a:p>
        </p:txBody>
      </p:sp>
      <p:sp>
        <p:nvSpPr>
          <p:cNvPr id="6" name="Content Placeholder 5"/>
          <p:cNvSpPr>
            <a:spLocks noGrp="1"/>
          </p:cNvSpPr>
          <p:nvPr>
            <p:ph sz="quarter" idx="4"/>
          </p:nvPr>
        </p:nvSpPr>
        <p:spPr/>
        <p:txBody>
          <a:bodyPr>
            <a:normAutofit fontScale="92500"/>
          </a:bodyPr>
          <a:lstStyle/>
          <a:p>
            <a:pPr>
              <a:buFont typeface="Arial"/>
              <a:buChar char="•"/>
            </a:pPr>
            <a:r>
              <a:rPr lang="en-US" b="0" dirty="0" smtClean="0"/>
              <a:t>Write a short description in the subject line</a:t>
            </a:r>
          </a:p>
          <a:p>
            <a:pPr>
              <a:buFont typeface="Arial"/>
              <a:buChar char="•"/>
            </a:pPr>
            <a:r>
              <a:rPr lang="en-US" b="0" dirty="0" smtClean="0"/>
              <a:t>Start with a greeting, it’s like a letter</a:t>
            </a:r>
          </a:p>
          <a:p>
            <a:pPr>
              <a:buFont typeface="Arial"/>
              <a:buChar char="•"/>
            </a:pPr>
            <a:r>
              <a:rPr lang="en-US" b="0" dirty="0" smtClean="0"/>
              <a:t>End the email with your name</a:t>
            </a:r>
          </a:p>
          <a:p>
            <a:pPr>
              <a:buFont typeface="Arial"/>
              <a:buChar char="•"/>
            </a:pPr>
            <a:r>
              <a:rPr lang="en-US" b="0" dirty="0" smtClean="0"/>
              <a:t>Don’t use ALL CAPS</a:t>
            </a:r>
            <a:endParaRPr lang="en-US" b="0" dirty="0"/>
          </a:p>
        </p:txBody>
      </p:sp>
    </p:spTree>
    <p:custDataLst>
      <p:tags r:id="rId1"/>
    </p:custDataLst>
    <p:extLst>
      <p:ext uri="{BB962C8B-B14F-4D97-AF65-F5344CB8AC3E}">
        <p14:creationId xmlns:p14="http://schemas.microsoft.com/office/powerpoint/2010/main" val="566387281"/>
      </p:ext>
    </p:extLst>
  </p:cSld>
  <p:clrMapOvr>
    <a:masterClrMapping/>
  </p:clrMapOvr>
  <mc:AlternateContent xmlns:mc="http://schemas.openxmlformats.org/markup-compatibility/2006" xmlns:p14="http://schemas.microsoft.com/office/powerpoint/2010/main">
    <mc:Choice Requires="p14">
      <p:transition spd="slow" p14:dur="2000" advTm="30280"/>
    </mc:Choice>
    <mc:Fallback xmlns="">
      <p:transition xmlns:p14="http://schemas.microsoft.com/office/powerpoint/2010/main" spd="slow" advTm="302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 calcmode="lin" valueType="num">
                                      <p:cBhvr additive="base">
                                        <p:cTn id="3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additive="base">
                                        <p:cTn id="4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 calcmode="lin" valueType="num">
                                      <p:cBhvr additive="base">
                                        <p:cTn id="5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7360"/>
            <a:ext cx="7520940" cy="548640"/>
          </a:xfrm>
        </p:spPr>
        <p:txBody>
          <a:bodyPr/>
          <a:lstStyle/>
          <a:p>
            <a:r>
              <a:rPr lang="en-US" dirty="0" smtClean="0"/>
              <a:t>7 Rules for Digital Etiquette</a:t>
            </a:r>
            <a:endParaRPr lang="en-US" dirty="0"/>
          </a:p>
        </p:txBody>
      </p:sp>
      <p:sp>
        <p:nvSpPr>
          <p:cNvPr id="3" name="Content Placeholder 2"/>
          <p:cNvSpPr>
            <a:spLocks noGrp="1"/>
          </p:cNvSpPr>
          <p:nvPr>
            <p:ph idx="1"/>
          </p:nvPr>
        </p:nvSpPr>
        <p:spPr>
          <a:xfrm>
            <a:off x="822960" y="836001"/>
            <a:ext cx="7520940" cy="4307010"/>
          </a:xfrm>
        </p:spPr>
        <p:txBody>
          <a:bodyPr>
            <a:normAutofit/>
          </a:bodyPr>
          <a:lstStyle/>
          <a:p>
            <a:pPr>
              <a:buAutoNum type="arabicPeriod"/>
            </a:pPr>
            <a:r>
              <a:rPr lang="en-US" dirty="0" smtClean="0"/>
              <a:t>Choose screen names and email addresses wisely,</a:t>
            </a:r>
          </a:p>
          <a:p>
            <a:pPr marL="0" lvl="1" indent="0">
              <a:buNone/>
            </a:pPr>
            <a:r>
              <a:rPr lang="en-US" dirty="0" smtClean="0"/>
              <a:t>	Do not use your whole name, but make it something you can 	remember and wouldn’t be embarrassed to share with adults.</a:t>
            </a:r>
          </a:p>
          <a:p>
            <a:pPr marL="0" lvl="1" indent="0">
              <a:buNone/>
            </a:pPr>
            <a:r>
              <a:rPr lang="en-US" b="0" dirty="0" smtClean="0"/>
              <a:t>2. </a:t>
            </a:r>
            <a:r>
              <a:rPr lang="en-US" b="1" dirty="0" smtClean="0"/>
              <a:t>Double check before you hit “send”</a:t>
            </a:r>
          </a:p>
          <a:p>
            <a:pPr marL="0" lvl="1" indent="0">
              <a:buNone/>
            </a:pPr>
            <a:r>
              <a:rPr lang="en-US" dirty="0"/>
              <a:t>	</a:t>
            </a:r>
            <a:r>
              <a:rPr lang="en-US" dirty="0" smtClean="0"/>
              <a:t>Make sure nothing you wrote could be misunderstood.  Remember 	the reader cannot hear the tone of your voice, they might not know 	if you were joking.</a:t>
            </a:r>
          </a:p>
          <a:p>
            <a:pPr marL="0" lvl="1" indent="0">
              <a:buNone/>
            </a:pPr>
            <a:r>
              <a:rPr lang="en-US" b="0" dirty="0" smtClean="0"/>
              <a:t>3. </a:t>
            </a:r>
            <a:r>
              <a:rPr lang="en-US" b="1" dirty="0" smtClean="0"/>
              <a:t>Take the high road (but don’t brag about it)</a:t>
            </a:r>
          </a:p>
          <a:p>
            <a:pPr marL="0" lvl="1" indent="0">
              <a:buNone/>
            </a:pPr>
            <a:r>
              <a:rPr lang="en-US" dirty="0"/>
              <a:t>	</a:t>
            </a:r>
            <a:r>
              <a:rPr lang="en-US" dirty="0" smtClean="0"/>
              <a:t>If a comment thread or chat are getting negative, sign off, or stop 	commenting on it. No good will come from firing off (sending) a 	nasty comment.</a:t>
            </a:r>
          </a:p>
          <a:p>
            <a:pPr marL="0" lvl="1" indent="0">
              <a:buNone/>
            </a:pPr>
            <a:r>
              <a:rPr lang="en-US" b="0" dirty="0" smtClean="0"/>
              <a:t>4. </a:t>
            </a:r>
            <a:r>
              <a:rPr lang="en-US" b="1" dirty="0" smtClean="0"/>
              <a:t>Grammar rules</a:t>
            </a:r>
          </a:p>
          <a:p>
            <a:pPr marL="0" lvl="1" indent="0">
              <a:buNone/>
            </a:pPr>
            <a:r>
              <a:rPr lang="en-US" dirty="0"/>
              <a:t>	</a:t>
            </a:r>
            <a:r>
              <a:rPr lang="en-US" dirty="0" smtClean="0"/>
              <a:t>If you are just texting or messaging with a friend, then periods and 	capital letters aren’t required.  If you are commenting on a discussion 	for class or sending an email to a family member, you need to use 	the same grammar as when you write in school.</a:t>
            </a:r>
            <a:endParaRPr lang="en-US" b="0" dirty="0"/>
          </a:p>
        </p:txBody>
      </p:sp>
    </p:spTree>
    <p:custDataLst>
      <p:tags r:id="rId1"/>
    </p:custDataLst>
    <p:extLst>
      <p:ext uri="{BB962C8B-B14F-4D97-AF65-F5344CB8AC3E}">
        <p14:creationId xmlns:p14="http://schemas.microsoft.com/office/powerpoint/2010/main" val="693571002"/>
      </p:ext>
    </p:extLst>
  </p:cSld>
  <p:clrMapOvr>
    <a:masterClrMapping/>
  </p:clrMapOvr>
  <mc:AlternateContent xmlns:mc="http://schemas.openxmlformats.org/markup-compatibility/2006" xmlns:p14="http://schemas.microsoft.com/office/powerpoint/2010/main">
    <mc:Choice Requires="p14">
      <p:transition spd="slow" p14:dur="2000" advTm="53023"/>
    </mc:Choice>
    <mc:Fallback xmlns="">
      <p:transition xmlns:p14="http://schemas.microsoft.com/office/powerpoint/2010/main" spd="slow" advTm="530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03040"/>
            <a:ext cx="7520940" cy="548640"/>
          </a:xfrm>
        </p:spPr>
        <p:txBody>
          <a:bodyPr/>
          <a:lstStyle/>
          <a:p>
            <a:r>
              <a:rPr lang="en-US" dirty="0" smtClean="0"/>
              <a:t>7 Rules for Digital Etiquette Continued</a:t>
            </a:r>
            <a:endParaRPr lang="en-US" dirty="0"/>
          </a:p>
        </p:txBody>
      </p:sp>
      <p:sp>
        <p:nvSpPr>
          <p:cNvPr id="3" name="Content Placeholder 2"/>
          <p:cNvSpPr>
            <a:spLocks noGrp="1"/>
          </p:cNvSpPr>
          <p:nvPr>
            <p:ph idx="1"/>
          </p:nvPr>
        </p:nvSpPr>
        <p:spPr>
          <a:xfrm>
            <a:off x="822960" y="851680"/>
            <a:ext cx="7520940" cy="4165891"/>
          </a:xfrm>
        </p:spPr>
        <p:txBody>
          <a:bodyPr>
            <a:normAutofit/>
          </a:bodyPr>
          <a:lstStyle/>
          <a:p>
            <a:r>
              <a:rPr lang="en-US" sz="1700" b="0" dirty="0" smtClean="0"/>
              <a:t>5. </a:t>
            </a:r>
            <a:r>
              <a:rPr lang="en-US" sz="1700" dirty="0" smtClean="0"/>
              <a:t>Keep a secret</a:t>
            </a:r>
          </a:p>
          <a:p>
            <a:r>
              <a:rPr lang="en-US" sz="1700" b="0" dirty="0"/>
              <a:t>	</a:t>
            </a:r>
            <a:r>
              <a:rPr lang="en-US" sz="1700" b="0" dirty="0" smtClean="0"/>
              <a:t>Texts, posts, comments, and emails can all be captured or copied and sent to other people. If you think something might embarrass someone, get them in trouble or cause drama in any way, keep it to yourself, or better yet, delete it.</a:t>
            </a:r>
            <a:r>
              <a:rPr lang="en-US" sz="1700" b="0" dirty="0"/>
              <a:t>	</a:t>
            </a:r>
            <a:endParaRPr lang="en-US" sz="1700" b="0" dirty="0" smtClean="0"/>
          </a:p>
          <a:p>
            <a:r>
              <a:rPr lang="en-US" sz="1700" b="0" dirty="0" smtClean="0"/>
              <a:t>6. </a:t>
            </a:r>
            <a:r>
              <a:rPr lang="en-US" sz="1700" dirty="0" smtClean="0"/>
              <a:t>Don’t hide</a:t>
            </a:r>
          </a:p>
          <a:p>
            <a:r>
              <a:rPr lang="en-US" sz="1700" b="0" dirty="0"/>
              <a:t>	</a:t>
            </a:r>
            <a:r>
              <a:rPr lang="en-US" sz="1700" b="0" dirty="0" smtClean="0"/>
              <a:t>You shouldn’t share your personal information online, but you also shouldn’t pretend to be someone you’re not.  Only post things you would be proud to say out loud.</a:t>
            </a:r>
          </a:p>
          <a:p>
            <a:r>
              <a:rPr lang="en-US" sz="1700" b="0" dirty="0" smtClean="0"/>
              <a:t>7. </a:t>
            </a:r>
            <a:r>
              <a:rPr lang="en-US" sz="1700" dirty="0" smtClean="0"/>
              <a:t>Follow the Golden Rule</a:t>
            </a:r>
          </a:p>
          <a:p>
            <a:r>
              <a:rPr lang="en-US" sz="1700" b="0" dirty="0"/>
              <a:t>	</a:t>
            </a:r>
            <a:r>
              <a:rPr lang="en-US" sz="1700" b="0" dirty="0" smtClean="0"/>
              <a:t>Treat others as you would like to be treated! “Text unto others as you would have them text unto you.” Remember to THINK before you post, text, email or comment.</a:t>
            </a:r>
          </a:p>
          <a:p>
            <a:endParaRPr lang="en-US" sz="1400" b="0" dirty="0" smtClean="0"/>
          </a:p>
        </p:txBody>
      </p:sp>
    </p:spTree>
    <p:custDataLst>
      <p:tags r:id="rId1"/>
    </p:custDataLst>
    <p:extLst>
      <p:ext uri="{BB962C8B-B14F-4D97-AF65-F5344CB8AC3E}">
        <p14:creationId xmlns:p14="http://schemas.microsoft.com/office/powerpoint/2010/main" val="62165984"/>
      </p:ext>
    </p:extLst>
  </p:cSld>
  <p:clrMapOvr>
    <a:masterClrMapping/>
  </p:clrMapOvr>
  <mc:AlternateContent xmlns:mc="http://schemas.openxmlformats.org/markup-compatibility/2006" xmlns:p14="http://schemas.microsoft.com/office/powerpoint/2010/main">
    <mc:Choice Requires="p14">
      <p:transition spd="slow" p14:dur="2000" advTm="42733"/>
    </mc:Choice>
    <mc:Fallback xmlns="">
      <p:transition xmlns:p14="http://schemas.microsoft.com/office/powerpoint/2010/main" spd="slow" advTm="427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9140000">
            <a:off x="1307030" y="2085146"/>
            <a:ext cx="5486400" cy="867444"/>
          </a:xfrm>
        </p:spPr>
        <p:txBody>
          <a:bodyPr/>
          <a:lstStyle/>
          <a:p>
            <a:r>
              <a:rPr lang="en-US" dirty="0" smtClean="0">
                <a:latin typeface="American Typewriter"/>
              </a:rPr>
              <a:t>Digital Communication</a:t>
            </a:r>
            <a:endParaRPr lang="en-US" dirty="0">
              <a:latin typeface="American Typewriter"/>
            </a:endParaRPr>
          </a:p>
        </p:txBody>
      </p:sp>
      <p:sp>
        <p:nvSpPr>
          <p:cNvPr id="4" name="Text Placeholder 3"/>
          <p:cNvSpPr>
            <a:spLocks noGrp="1"/>
          </p:cNvSpPr>
          <p:nvPr>
            <p:ph type="body" sz="half" idx="2"/>
          </p:nvPr>
        </p:nvSpPr>
        <p:spPr>
          <a:xfrm rot="19140000">
            <a:off x="1282321" y="1700564"/>
            <a:ext cx="6068850" cy="1469689"/>
          </a:xfrm>
        </p:spPr>
        <p:txBody>
          <a:bodyPr>
            <a:normAutofit/>
          </a:bodyPr>
          <a:lstStyle/>
          <a:p>
            <a:r>
              <a:rPr lang="en-US" sz="2400" dirty="0" smtClean="0"/>
              <a:t>The digital exchange of information</a:t>
            </a:r>
            <a:endParaRPr lang="en-US" sz="2400" dirty="0"/>
          </a:p>
        </p:txBody>
      </p:sp>
      <p:pic>
        <p:nvPicPr>
          <p:cNvPr id="9" name="Picture Placeholder 8" descr="13083619865_2456f890db_k.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t="12561" b="12561"/>
          <a:stretch>
            <a:fillRect/>
          </a:stretch>
        </p:blipFill>
        <p:spPr/>
      </p:pic>
    </p:spTree>
    <p:extLst>
      <p:ext uri="{BB962C8B-B14F-4D97-AF65-F5344CB8AC3E}">
        <p14:creationId xmlns:p14="http://schemas.microsoft.com/office/powerpoint/2010/main" val="2131772351"/>
      </p:ext>
    </p:extLst>
  </p:cSld>
  <p:clrMapOvr>
    <a:masterClrMapping/>
  </p:clrMapOvr>
  <mc:AlternateContent xmlns:mc="http://schemas.openxmlformats.org/markup-compatibility/2006" xmlns:p14="http://schemas.microsoft.com/office/powerpoint/2010/main">
    <mc:Choice Requires="p14">
      <p:transition spd="slow" p14:dur="2000" advTm="5939"/>
    </mc:Choice>
    <mc:Fallback xmlns="">
      <p:transition xmlns:p14="http://schemas.microsoft.com/office/powerpoint/2010/main" spd="slow" advTm="593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113058"/>
          </a:xfrm>
        </p:spPr>
        <p:txBody>
          <a:bodyPr/>
          <a:lstStyle/>
          <a:p>
            <a:r>
              <a:rPr lang="en-US" dirty="0" smtClean="0"/>
              <a:t>Ways we communicate digitally</a:t>
            </a:r>
            <a:br>
              <a:rPr lang="en-US" dirty="0" smtClean="0"/>
            </a:br>
            <a:endParaRPr lang="en-US" dirty="0"/>
          </a:p>
        </p:txBody>
      </p:sp>
      <p:pic>
        <p:nvPicPr>
          <p:cNvPr id="4" name="Picture 3"/>
          <p:cNvPicPr>
            <a:picLocks noChangeAspect="1"/>
          </p:cNvPicPr>
          <p:nvPr/>
        </p:nvPicPr>
        <p:blipFill>
          <a:blip r:embed="rId3"/>
          <a:stretch>
            <a:fillRect/>
          </a:stretch>
        </p:blipFill>
        <p:spPr>
          <a:xfrm>
            <a:off x="2883723" y="1561816"/>
            <a:ext cx="2940725" cy="2158076"/>
          </a:xfrm>
          <a:prstGeom prst="rect">
            <a:avLst/>
          </a:prstGeom>
        </p:spPr>
      </p:pic>
      <p:pic>
        <p:nvPicPr>
          <p:cNvPr id="7" name="Picture 6"/>
          <p:cNvPicPr>
            <a:picLocks noChangeAspect="1"/>
          </p:cNvPicPr>
          <p:nvPr/>
        </p:nvPicPr>
        <p:blipFill>
          <a:blip r:embed="rId4"/>
          <a:stretch>
            <a:fillRect/>
          </a:stretch>
        </p:blipFill>
        <p:spPr>
          <a:xfrm>
            <a:off x="4091726" y="3979101"/>
            <a:ext cx="975801" cy="975801"/>
          </a:xfrm>
          <a:prstGeom prst="rect">
            <a:avLst/>
          </a:prstGeom>
        </p:spPr>
      </p:pic>
      <p:pic>
        <p:nvPicPr>
          <p:cNvPr id="8" name="Picture 7"/>
          <p:cNvPicPr>
            <a:picLocks noChangeAspect="1"/>
          </p:cNvPicPr>
          <p:nvPr/>
        </p:nvPicPr>
        <p:blipFill>
          <a:blip r:embed="rId5"/>
          <a:stretch>
            <a:fillRect/>
          </a:stretch>
        </p:blipFill>
        <p:spPr>
          <a:xfrm>
            <a:off x="6697276" y="3536194"/>
            <a:ext cx="1513402" cy="1513402"/>
          </a:xfrm>
          <a:prstGeom prst="rect">
            <a:avLst/>
          </a:prstGeom>
        </p:spPr>
      </p:pic>
      <p:pic>
        <p:nvPicPr>
          <p:cNvPr id="9" name="Picture 8" descr="text logo.jpe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474697" y="3979101"/>
            <a:ext cx="847386" cy="847386"/>
          </a:xfrm>
          <a:prstGeom prst="rect">
            <a:avLst/>
          </a:prstGeom>
        </p:spPr>
      </p:pic>
      <p:sp>
        <p:nvSpPr>
          <p:cNvPr id="3" name="Rectangle 2"/>
          <p:cNvSpPr/>
          <p:nvPr/>
        </p:nvSpPr>
        <p:spPr>
          <a:xfrm>
            <a:off x="854316" y="980258"/>
            <a:ext cx="5840060" cy="523220"/>
          </a:xfrm>
          <a:prstGeom prst="rect">
            <a:avLst/>
          </a:prstGeom>
        </p:spPr>
        <p:txBody>
          <a:bodyPr wrap="none">
            <a:spAutoFit/>
          </a:bodyPr>
          <a:lstStyle/>
          <a:p>
            <a:r>
              <a:rPr lang="en-US" sz="2800" b="1" dirty="0">
                <a:latin typeface="American Typewriter"/>
                <a:cs typeface="American Typewriter"/>
              </a:rPr>
              <a:t>Texting and Instant Messaging</a:t>
            </a:r>
          </a:p>
        </p:txBody>
      </p:sp>
    </p:spTree>
    <p:custDataLst>
      <p:tags r:id="rId1"/>
    </p:custDataLst>
    <p:extLst>
      <p:ext uri="{BB962C8B-B14F-4D97-AF65-F5344CB8AC3E}">
        <p14:creationId xmlns:p14="http://schemas.microsoft.com/office/powerpoint/2010/main" val="3700025051"/>
      </p:ext>
    </p:extLst>
  </p:cSld>
  <p:clrMapOvr>
    <a:masterClrMapping/>
  </p:clrMapOvr>
  <mc:AlternateContent xmlns:mc="http://schemas.openxmlformats.org/markup-compatibility/2006" xmlns:p14="http://schemas.microsoft.com/office/powerpoint/2010/main">
    <mc:Choice Requires="p14">
      <p:transition spd="slow" p14:dur="2000" advTm="7801"/>
    </mc:Choice>
    <mc:Fallback xmlns="">
      <p:transition xmlns:p14="http://schemas.microsoft.com/office/powerpoint/2010/main" spd="slow" advTm="78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113058"/>
          </a:xfrm>
        </p:spPr>
        <p:txBody>
          <a:bodyPr/>
          <a:lstStyle/>
          <a:p>
            <a:r>
              <a:rPr lang="en-US" dirty="0" smtClean="0"/>
              <a:t>Ways we communicate digitally</a:t>
            </a:r>
            <a:br>
              <a:rPr lang="en-US" dirty="0" smtClean="0"/>
            </a:br>
            <a:endParaRPr lang="en-US" dirty="0"/>
          </a:p>
        </p:txBody>
      </p:sp>
      <p:pic>
        <p:nvPicPr>
          <p:cNvPr id="3" name="Picture 2"/>
          <p:cNvPicPr>
            <a:picLocks noChangeAspect="1"/>
          </p:cNvPicPr>
          <p:nvPr/>
        </p:nvPicPr>
        <p:blipFill>
          <a:blip r:embed="rId3"/>
          <a:stretch>
            <a:fillRect/>
          </a:stretch>
        </p:blipFill>
        <p:spPr>
          <a:xfrm>
            <a:off x="5688318" y="1619922"/>
            <a:ext cx="2830260" cy="2122695"/>
          </a:xfrm>
          <a:prstGeom prst="rect">
            <a:avLst/>
          </a:prstGeom>
        </p:spPr>
      </p:pic>
      <p:pic>
        <p:nvPicPr>
          <p:cNvPr id="5" name="Picture 4"/>
          <p:cNvPicPr>
            <a:picLocks noChangeAspect="1"/>
          </p:cNvPicPr>
          <p:nvPr/>
        </p:nvPicPr>
        <p:blipFill>
          <a:blip r:embed="rId4"/>
          <a:stretch>
            <a:fillRect/>
          </a:stretch>
        </p:blipFill>
        <p:spPr>
          <a:xfrm>
            <a:off x="656734" y="2122696"/>
            <a:ext cx="1152181" cy="1145025"/>
          </a:xfrm>
          <a:prstGeom prst="rect">
            <a:avLst/>
          </a:prstGeom>
        </p:spPr>
      </p:pic>
      <p:pic>
        <p:nvPicPr>
          <p:cNvPr id="6" name="Picture 5"/>
          <p:cNvPicPr>
            <a:picLocks noChangeAspect="1"/>
          </p:cNvPicPr>
          <p:nvPr/>
        </p:nvPicPr>
        <p:blipFill>
          <a:blip r:embed="rId5"/>
          <a:stretch>
            <a:fillRect/>
          </a:stretch>
        </p:blipFill>
        <p:spPr>
          <a:xfrm>
            <a:off x="3166046" y="2122696"/>
            <a:ext cx="1837335" cy="1185377"/>
          </a:xfrm>
          <a:prstGeom prst="rect">
            <a:avLst/>
          </a:prstGeom>
        </p:spPr>
      </p:pic>
      <p:sp>
        <p:nvSpPr>
          <p:cNvPr id="4" name="Rectangle 3"/>
          <p:cNvSpPr/>
          <p:nvPr/>
        </p:nvSpPr>
        <p:spPr>
          <a:xfrm>
            <a:off x="978828" y="1096702"/>
            <a:ext cx="1269774" cy="523220"/>
          </a:xfrm>
          <a:prstGeom prst="rect">
            <a:avLst/>
          </a:prstGeom>
        </p:spPr>
        <p:txBody>
          <a:bodyPr wrap="none">
            <a:spAutoFit/>
          </a:bodyPr>
          <a:lstStyle/>
          <a:p>
            <a:r>
              <a:rPr lang="en-US" sz="2800" b="1" dirty="0">
                <a:latin typeface="American Typewriter"/>
                <a:cs typeface="American Typewriter"/>
              </a:rPr>
              <a:t>Email</a:t>
            </a:r>
          </a:p>
        </p:txBody>
      </p:sp>
    </p:spTree>
    <p:custDataLst>
      <p:tags r:id="rId1"/>
    </p:custDataLst>
    <p:extLst>
      <p:ext uri="{BB962C8B-B14F-4D97-AF65-F5344CB8AC3E}">
        <p14:creationId xmlns:p14="http://schemas.microsoft.com/office/powerpoint/2010/main" val="1676577808"/>
      </p:ext>
    </p:extLst>
  </p:cSld>
  <p:clrMapOvr>
    <a:masterClrMapping/>
  </p:clrMapOvr>
  <mc:AlternateContent xmlns:mc="http://schemas.openxmlformats.org/markup-compatibility/2006" xmlns:p14="http://schemas.microsoft.com/office/powerpoint/2010/main">
    <mc:Choice Requires="p14">
      <p:transition spd="slow" p14:dur="2000" advTm="4004"/>
    </mc:Choice>
    <mc:Fallback xmlns="">
      <p:transition xmlns:p14="http://schemas.microsoft.com/office/powerpoint/2010/main" spd="slow" advTm="40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1109424"/>
          </a:xfrm>
        </p:spPr>
        <p:txBody>
          <a:bodyPr/>
          <a:lstStyle/>
          <a:p>
            <a:r>
              <a:rPr lang="en-US" dirty="0" smtClean="0"/>
              <a:t>Ways we communicate digitally</a:t>
            </a:r>
            <a:br>
              <a:rPr lang="en-US" dirty="0" smtClean="0"/>
            </a:br>
            <a:endParaRPr lang="en-US" dirty="0"/>
          </a:p>
        </p:txBody>
      </p:sp>
      <p:pic>
        <p:nvPicPr>
          <p:cNvPr id="6" name="Picture 5"/>
          <p:cNvPicPr>
            <a:picLocks noChangeAspect="1"/>
          </p:cNvPicPr>
          <p:nvPr/>
        </p:nvPicPr>
        <p:blipFill>
          <a:blip r:embed="rId3"/>
          <a:stretch>
            <a:fillRect/>
          </a:stretch>
        </p:blipFill>
        <p:spPr>
          <a:xfrm>
            <a:off x="4203335" y="1442077"/>
            <a:ext cx="2935091" cy="1106674"/>
          </a:xfrm>
          <a:prstGeom prst="rect">
            <a:avLst/>
          </a:prstGeom>
        </p:spPr>
      </p:pic>
      <p:pic>
        <p:nvPicPr>
          <p:cNvPr id="5" name="Picture 4"/>
          <p:cNvPicPr>
            <a:picLocks noChangeAspect="1"/>
          </p:cNvPicPr>
          <p:nvPr/>
        </p:nvPicPr>
        <p:blipFill>
          <a:blip r:embed="rId4"/>
          <a:stretch>
            <a:fillRect/>
          </a:stretch>
        </p:blipFill>
        <p:spPr>
          <a:xfrm>
            <a:off x="938423" y="1731729"/>
            <a:ext cx="2847304" cy="1073574"/>
          </a:xfrm>
          <a:prstGeom prst="rect">
            <a:avLst/>
          </a:prstGeom>
        </p:spPr>
      </p:pic>
      <p:pic>
        <p:nvPicPr>
          <p:cNvPr id="7" name="Picture 6"/>
          <p:cNvPicPr>
            <a:picLocks noChangeAspect="1"/>
          </p:cNvPicPr>
          <p:nvPr/>
        </p:nvPicPr>
        <p:blipFill>
          <a:blip r:embed="rId5"/>
          <a:stretch>
            <a:fillRect/>
          </a:stretch>
        </p:blipFill>
        <p:spPr>
          <a:xfrm>
            <a:off x="4331626" y="3311888"/>
            <a:ext cx="2434284" cy="1511818"/>
          </a:xfrm>
          <a:prstGeom prst="rect">
            <a:avLst/>
          </a:prstGeom>
        </p:spPr>
      </p:pic>
      <p:pic>
        <p:nvPicPr>
          <p:cNvPr id="3" name="Picture 2"/>
          <p:cNvPicPr>
            <a:picLocks noChangeAspect="1"/>
          </p:cNvPicPr>
          <p:nvPr/>
        </p:nvPicPr>
        <p:blipFill>
          <a:blip r:embed="rId6"/>
          <a:stretch>
            <a:fillRect/>
          </a:stretch>
        </p:blipFill>
        <p:spPr>
          <a:xfrm>
            <a:off x="535806" y="2907924"/>
            <a:ext cx="3134458" cy="2085839"/>
          </a:xfrm>
          <a:prstGeom prst="rect">
            <a:avLst/>
          </a:prstGeom>
        </p:spPr>
      </p:pic>
      <p:pic>
        <p:nvPicPr>
          <p:cNvPr id="8" name="Picture 7"/>
          <p:cNvPicPr>
            <a:picLocks noChangeAspect="1"/>
          </p:cNvPicPr>
          <p:nvPr/>
        </p:nvPicPr>
        <p:blipFill>
          <a:blip r:embed="rId7"/>
          <a:stretch>
            <a:fillRect/>
          </a:stretch>
        </p:blipFill>
        <p:spPr>
          <a:xfrm>
            <a:off x="5943074" y="2651371"/>
            <a:ext cx="2772872" cy="572536"/>
          </a:xfrm>
          <a:prstGeom prst="rect">
            <a:avLst/>
          </a:prstGeom>
        </p:spPr>
      </p:pic>
      <p:sp>
        <p:nvSpPr>
          <p:cNvPr id="4" name="Rectangle 3"/>
          <p:cNvSpPr/>
          <p:nvPr/>
        </p:nvSpPr>
        <p:spPr>
          <a:xfrm>
            <a:off x="891389" y="992938"/>
            <a:ext cx="2518638" cy="523220"/>
          </a:xfrm>
          <a:prstGeom prst="rect">
            <a:avLst/>
          </a:prstGeom>
        </p:spPr>
        <p:txBody>
          <a:bodyPr wrap="none">
            <a:spAutoFit/>
          </a:bodyPr>
          <a:lstStyle/>
          <a:p>
            <a:r>
              <a:rPr lang="en-US" sz="2800" b="1" dirty="0">
                <a:latin typeface="American Typewriter"/>
                <a:cs typeface="American Typewriter"/>
              </a:rPr>
              <a:t>Social Media</a:t>
            </a:r>
          </a:p>
        </p:txBody>
      </p:sp>
    </p:spTree>
    <p:custDataLst>
      <p:tags r:id="rId1"/>
    </p:custDataLst>
    <p:extLst>
      <p:ext uri="{BB962C8B-B14F-4D97-AF65-F5344CB8AC3E}">
        <p14:creationId xmlns:p14="http://schemas.microsoft.com/office/powerpoint/2010/main" val="1599136155"/>
      </p:ext>
    </p:extLst>
  </p:cSld>
  <p:clrMapOvr>
    <a:masterClrMapping/>
  </p:clrMapOvr>
  <mc:AlternateContent xmlns:mc="http://schemas.openxmlformats.org/markup-compatibility/2006" xmlns:p14="http://schemas.microsoft.com/office/powerpoint/2010/main">
    <mc:Choice Requires="p14">
      <p:transition spd="slow" p14:dur="2000" advTm="13526"/>
    </mc:Choice>
    <mc:Fallback xmlns="">
      <p:transition xmlns:p14="http://schemas.microsoft.com/office/powerpoint/2010/main" spd="slow" advTm="135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down)">
                                      <p:cBhvr>
                                        <p:cTn id="31" dur="580">
                                          <p:stCondLst>
                                            <p:cond delay="0"/>
                                          </p:stCondLst>
                                        </p:cTn>
                                        <p:tgtEl>
                                          <p:spTgt spid="6"/>
                                        </p:tgtEl>
                                      </p:cBhvr>
                                    </p:animEffect>
                                    <p:anim calcmode="lin" valueType="num">
                                      <p:cBhvr>
                                        <p:cTn id="3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gtEl>
                                      </p:cBhvr>
                                      <p:to x="100000" y="60000"/>
                                    </p:animScale>
                                    <p:animScale>
                                      <p:cBhvr>
                                        <p:cTn id="38" dur="166" decel="50000">
                                          <p:stCondLst>
                                            <p:cond delay="676"/>
                                          </p:stCondLst>
                                        </p:cTn>
                                        <p:tgtEl>
                                          <p:spTgt spid="6"/>
                                        </p:tgtEl>
                                      </p:cBhvr>
                                      <p:to x="100000" y="100000"/>
                                    </p:animScale>
                                    <p:animScale>
                                      <p:cBhvr>
                                        <p:cTn id="39" dur="26">
                                          <p:stCondLst>
                                            <p:cond delay="1312"/>
                                          </p:stCondLst>
                                        </p:cTn>
                                        <p:tgtEl>
                                          <p:spTgt spid="6"/>
                                        </p:tgtEl>
                                      </p:cBhvr>
                                      <p:to x="100000" y="80000"/>
                                    </p:animScale>
                                    <p:animScale>
                                      <p:cBhvr>
                                        <p:cTn id="40" dur="166" decel="50000">
                                          <p:stCondLst>
                                            <p:cond delay="1338"/>
                                          </p:stCondLst>
                                        </p:cTn>
                                        <p:tgtEl>
                                          <p:spTgt spid="6"/>
                                        </p:tgtEl>
                                      </p:cBhvr>
                                      <p:to x="100000" y="100000"/>
                                    </p:animScale>
                                    <p:animScale>
                                      <p:cBhvr>
                                        <p:cTn id="41" dur="26">
                                          <p:stCondLst>
                                            <p:cond delay="1642"/>
                                          </p:stCondLst>
                                        </p:cTn>
                                        <p:tgtEl>
                                          <p:spTgt spid="6"/>
                                        </p:tgtEl>
                                      </p:cBhvr>
                                      <p:to x="100000" y="90000"/>
                                    </p:animScale>
                                    <p:animScale>
                                      <p:cBhvr>
                                        <p:cTn id="42" dur="166" decel="50000">
                                          <p:stCondLst>
                                            <p:cond delay="1668"/>
                                          </p:stCondLst>
                                        </p:cTn>
                                        <p:tgtEl>
                                          <p:spTgt spid="6"/>
                                        </p:tgtEl>
                                      </p:cBhvr>
                                      <p:to x="100000" y="100000"/>
                                    </p:animScale>
                                    <p:animScale>
                                      <p:cBhvr>
                                        <p:cTn id="43" dur="26">
                                          <p:stCondLst>
                                            <p:cond delay="1808"/>
                                          </p:stCondLst>
                                        </p:cTn>
                                        <p:tgtEl>
                                          <p:spTgt spid="6"/>
                                        </p:tgtEl>
                                      </p:cBhvr>
                                      <p:to x="100000" y="95000"/>
                                    </p:animScale>
                                    <p:animScale>
                                      <p:cBhvr>
                                        <p:cTn id="44" dur="166" decel="50000">
                                          <p:stCondLst>
                                            <p:cond delay="1834"/>
                                          </p:stCondLst>
                                        </p:cTn>
                                        <p:tgtEl>
                                          <p:spTgt spid="6"/>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down)">
                                      <p:cBhvr>
                                        <p:cTn id="67" dur="580">
                                          <p:stCondLst>
                                            <p:cond delay="0"/>
                                          </p:stCondLst>
                                        </p:cTn>
                                        <p:tgtEl>
                                          <p:spTgt spid="7"/>
                                        </p:tgtEl>
                                      </p:cBhvr>
                                    </p:animEffect>
                                    <p:anim calcmode="lin" valueType="num">
                                      <p:cBhvr>
                                        <p:cTn id="6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73" dur="26">
                                          <p:stCondLst>
                                            <p:cond delay="650"/>
                                          </p:stCondLst>
                                        </p:cTn>
                                        <p:tgtEl>
                                          <p:spTgt spid="7"/>
                                        </p:tgtEl>
                                      </p:cBhvr>
                                      <p:to x="100000" y="60000"/>
                                    </p:animScale>
                                    <p:animScale>
                                      <p:cBhvr>
                                        <p:cTn id="74" dur="166" decel="50000">
                                          <p:stCondLst>
                                            <p:cond delay="676"/>
                                          </p:stCondLst>
                                        </p:cTn>
                                        <p:tgtEl>
                                          <p:spTgt spid="7"/>
                                        </p:tgtEl>
                                      </p:cBhvr>
                                      <p:to x="100000" y="100000"/>
                                    </p:animScale>
                                    <p:animScale>
                                      <p:cBhvr>
                                        <p:cTn id="75" dur="26">
                                          <p:stCondLst>
                                            <p:cond delay="1312"/>
                                          </p:stCondLst>
                                        </p:cTn>
                                        <p:tgtEl>
                                          <p:spTgt spid="7"/>
                                        </p:tgtEl>
                                      </p:cBhvr>
                                      <p:to x="100000" y="80000"/>
                                    </p:animScale>
                                    <p:animScale>
                                      <p:cBhvr>
                                        <p:cTn id="76" dur="166" decel="50000">
                                          <p:stCondLst>
                                            <p:cond delay="1338"/>
                                          </p:stCondLst>
                                        </p:cTn>
                                        <p:tgtEl>
                                          <p:spTgt spid="7"/>
                                        </p:tgtEl>
                                      </p:cBhvr>
                                      <p:to x="100000" y="100000"/>
                                    </p:animScale>
                                    <p:animScale>
                                      <p:cBhvr>
                                        <p:cTn id="77" dur="26">
                                          <p:stCondLst>
                                            <p:cond delay="1642"/>
                                          </p:stCondLst>
                                        </p:cTn>
                                        <p:tgtEl>
                                          <p:spTgt spid="7"/>
                                        </p:tgtEl>
                                      </p:cBhvr>
                                      <p:to x="100000" y="90000"/>
                                    </p:animScale>
                                    <p:animScale>
                                      <p:cBhvr>
                                        <p:cTn id="78" dur="166" decel="50000">
                                          <p:stCondLst>
                                            <p:cond delay="1668"/>
                                          </p:stCondLst>
                                        </p:cTn>
                                        <p:tgtEl>
                                          <p:spTgt spid="7"/>
                                        </p:tgtEl>
                                      </p:cBhvr>
                                      <p:to x="100000" y="100000"/>
                                    </p:animScale>
                                    <p:animScale>
                                      <p:cBhvr>
                                        <p:cTn id="79" dur="26">
                                          <p:stCondLst>
                                            <p:cond delay="1808"/>
                                          </p:stCondLst>
                                        </p:cTn>
                                        <p:tgtEl>
                                          <p:spTgt spid="7"/>
                                        </p:tgtEl>
                                      </p:cBhvr>
                                      <p:to x="100000" y="95000"/>
                                    </p:animScale>
                                    <p:animScale>
                                      <p:cBhvr>
                                        <p:cTn id="80" dur="166" decel="50000">
                                          <p:stCondLst>
                                            <p:cond delay="1834"/>
                                          </p:stCondLst>
                                        </p:cTn>
                                        <p:tgtEl>
                                          <p:spTgt spid="7"/>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down)">
                                      <p:cBhvr>
                                        <p:cTn id="85" dur="580">
                                          <p:stCondLst>
                                            <p:cond delay="0"/>
                                          </p:stCondLst>
                                        </p:cTn>
                                        <p:tgtEl>
                                          <p:spTgt spid="3"/>
                                        </p:tgtEl>
                                      </p:cBhvr>
                                    </p:animEffect>
                                    <p:anim calcmode="lin" valueType="num">
                                      <p:cBhvr>
                                        <p:cTn id="8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91" dur="26">
                                          <p:stCondLst>
                                            <p:cond delay="650"/>
                                          </p:stCondLst>
                                        </p:cTn>
                                        <p:tgtEl>
                                          <p:spTgt spid="3"/>
                                        </p:tgtEl>
                                      </p:cBhvr>
                                      <p:to x="100000" y="60000"/>
                                    </p:animScale>
                                    <p:animScale>
                                      <p:cBhvr>
                                        <p:cTn id="92" dur="166" decel="50000">
                                          <p:stCondLst>
                                            <p:cond delay="676"/>
                                          </p:stCondLst>
                                        </p:cTn>
                                        <p:tgtEl>
                                          <p:spTgt spid="3"/>
                                        </p:tgtEl>
                                      </p:cBhvr>
                                      <p:to x="100000" y="100000"/>
                                    </p:animScale>
                                    <p:animScale>
                                      <p:cBhvr>
                                        <p:cTn id="93" dur="26">
                                          <p:stCondLst>
                                            <p:cond delay="1312"/>
                                          </p:stCondLst>
                                        </p:cTn>
                                        <p:tgtEl>
                                          <p:spTgt spid="3"/>
                                        </p:tgtEl>
                                      </p:cBhvr>
                                      <p:to x="100000" y="80000"/>
                                    </p:animScale>
                                    <p:animScale>
                                      <p:cBhvr>
                                        <p:cTn id="94" dur="166" decel="50000">
                                          <p:stCondLst>
                                            <p:cond delay="1338"/>
                                          </p:stCondLst>
                                        </p:cTn>
                                        <p:tgtEl>
                                          <p:spTgt spid="3"/>
                                        </p:tgtEl>
                                      </p:cBhvr>
                                      <p:to x="100000" y="100000"/>
                                    </p:animScale>
                                    <p:animScale>
                                      <p:cBhvr>
                                        <p:cTn id="95" dur="26">
                                          <p:stCondLst>
                                            <p:cond delay="1642"/>
                                          </p:stCondLst>
                                        </p:cTn>
                                        <p:tgtEl>
                                          <p:spTgt spid="3"/>
                                        </p:tgtEl>
                                      </p:cBhvr>
                                      <p:to x="100000" y="90000"/>
                                    </p:animScale>
                                    <p:animScale>
                                      <p:cBhvr>
                                        <p:cTn id="96" dur="166" decel="50000">
                                          <p:stCondLst>
                                            <p:cond delay="1668"/>
                                          </p:stCondLst>
                                        </p:cTn>
                                        <p:tgtEl>
                                          <p:spTgt spid="3"/>
                                        </p:tgtEl>
                                      </p:cBhvr>
                                      <p:to x="100000" y="100000"/>
                                    </p:animScale>
                                    <p:animScale>
                                      <p:cBhvr>
                                        <p:cTn id="97" dur="26">
                                          <p:stCondLst>
                                            <p:cond delay="1808"/>
                                          </p:stCondLst>
                                        </p:cTn>
                                        <p:tgtEl>
                                          <p:spTgt spid="3"/>
                                        </p:tgtEl>
                                      </p:cBhvr>
                                      <p:to x="100000" y="95000"/>
                                    </p:animScale>
                                    <p:animScale>
                                      <p:cBhvr>
                                        <p:cTn id="9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59"/>
            <a:ext cx="7520940" cy="968319"/>
          </a:xfrm>
        </p:spPr>
        <p:txBody>
          <a:bodyPr/>
          <a:lstStyle/>
          <a:p>
            <a:r>
              <a:rPr lang="en-US" dirty="0" smtClean="0"/>
              <a:t>Ways we communicate digitally</a:t>
            </a:r>
            <a:br>
              <a:rPr lang="en-US" dirty="0" smtClean="0"/>
            </a:br>
            <a:endParaRPr lang="en-US" dirty="0"/>
          </a:p>
        </p:txBody>
      </p:sp>
      <p:pic>
        <p:nvPicPr>
          <p:cNvPr id="3" name="Picture 2"/>
          <p:cNvPicPr>
            <a:picLocks noChangeAspect="1"/>
          </p:cNvPicPr>
          <p:nvPr/>
        </p:nvPicPr>
        <p:blipFill>
          <a:blip r:embed="rId3"/>
          <a:stretch>
            <a:fillRect/>
          </a:stretch>
        </p:blipFill>
        <p:spPr>
          <a:xfrm>
            <a:off x="822960" y="1814312"/>
            <a:ext cx="2127752" cy="2127752"/>
          </a:xfrm>
          <a:prstGeom prst="rect">
            <a:avLst/>
          </a:prstGeom>
        </p:spPr>
      </p:pic>
      <p:pic>
        <p:nvPicPr>
          <p:cNvPr id="6" name="Picture 5"/>
          <p:cNvPicPr>
            <a:picLocks noChangeAspect="1"/>
          </p:cNvPicPr>
          <p:nvPr/>
        </p:nvPicPr>
        <p:blipFill>
          <a:blip r:embed="rId4"/>
          <a:stretch>
            <a:fillRect/>
          </a:stretch>
        </p:blipFill>
        <p:spPr>
          <a:xfrm>
            <a:off x="5051610" y="1663990"/>
            <a:ext cx="3548873" cy="1730351"/>
          </a:xfrm>
          <a:prstGeom prst="rect">
            <a:avLst/>
          </a:prstGeom>
        </p:spPr>
      </p:pic>
      <p:pic>
        <p:nvPicPr>
          <p:cNvPr id="7" name="Picture 6"/>
          <p:cNvPicPr>
            <a:picLocks noChangeAspect="1"/>
          </p:cNvPicPr>
          <p:nvPr/>
        </p:nvPicPr>
        <p:blipFill>
          <a:blip r:embed="rId5"/>
          <a:stretch>
            <a:fillRect/>
          </a:stretch>
        </p:blipFill>
        <p:spPr>
          <a:xfrm>
            <a:off x="3553684" y="3263657"/>
            <a:ext cx="1129257" cy="1129257"/>
          </a:xfrm>
          <a:prstGeom prst="rect">
            <a:avLst/>
          </a:prstGeom>
        </p:spPr>
      </p:pic>
      <p:sp>
        <p:nvSpPr>
          <p:cNvPr id="4" name="Rectangle 3"/>
          <p:cNvSpPr/>
          <p:nvPr/>
        </p:nvSpPr>
        <p:spPr>
          <a:xfrm>
            <a:off x="917028" y="951302"/>
            <a:ext cx="2133918" cy="523220"/>
          </a:xfrm>
          <a:prstGeom prst="rect">
            <a:avLst/>
          </a:prstGeom>
        </p:spPr>
        <p:txBody>
          <a:bodyPr wrap="none">
            <a:spAutoFit/>
          </a:bodyPr>
          <a:lstStyle/>
          <a:p>
            <a:r>
              <a:rPr lang="en-US" sz="2800" b="1" dirty="0">
                <a:latin typeface="American Typewriter"/>
                <a:cs typeface="American Typewriter"/>
              </a:rPr>
              <a:t>Video Chat</a:t>
            </a:r>
          </a:p>
        </p:txBody>
      </p:sp>
    </p:spTree>
    <p:custDataLst>
      <p:tags r:id="rId1"/>
    </p:custDataLst>
    <p:extLst>
      <p:ext uri="{BB962C8B-B14F-4D97-AF65-F5344CB8AC3E}">
        <p14:creationId xmlns:p14="http://schemas.microsoft.com/office/powerpoint/2010/main" val="1264908902"/>
      </p:ext>
    </p:extLst>
  </p:cSld>
  <p:clrMapOvr>
    <a:masterClrMapping/>
  </p:clrMapOvr>
  <mc:AlternateContent xmlns:mc="http://schemas.openxmlformats.org/markup-compatibility/2006" xmlns:p14="http://schemas.microsoft.com/office/powerpoint/2010/main">
    <mc:Choice Requires="p14">
      <p:transition spd="slow" p14:dur="2000" advTm="6719"/>
    </mc:Choice>
    <mc:Fallback xmlns="">
      <p:transition xmlns:p14="http://schemas.microsoft.com/office/powerpoint/2010/main" spd="slow" advTm="671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85000" lnSpcReduction="20000"/>
          </a:bodyPr>
          <a:lstStyle/>
          <a:p>
            <a:r>
              <a:rPr lang="en-US" dirty="0" smtClean="0"/>
              <a:t>Benefits</a:t>
            </a:r>
          </a:p>
          <a:p>
            <a:pPr marL="457200" indent="-457200">
              <a:buFont typeface="Arial"/>
              <a:buChar char="•"/>
            </a:pPr>
            <a:r>
              <a:rPr lang="en-US" b="0" dirty="0" smtClean="0"/>
              <a:t>It’s fast</a:t>
            </a:r>
          </a:p>
          <a:p>
            <a:pPr marL="457200" indent="-457200">
              <a:buFont typeface="Arial"/>
              <a:buChar char="•"/>
            </a:pPr>
            <a:r>
              <a:rPr lang="en-US" b="0" dirty="0" smtClean="0"/>
              <a:t>You can meet new people</a:t>
            </a:r>
          </a:p>
          <a:p>
            <a:pPr marL="457200" indent="-457200">
              <a:buFont typeface="Arial"/>
              <a:buChar char="•"/>
            </a:pPr>
            <a:r>
              <a:rPr lang="en-US" b="0" dirty="0" smtClean="0"/>
              <a:t>You can learn about other places and people</a:t>
            </a:r>
          </a:p>
          <a:p>
            <a:pPr marL="457200" indent="-457200">
              <a:buFont typeface="Arial"/>
              <a:buChar char="•"/>
            </a:pPr>
            <a:r>
              <a:rPr lang="en-US" b="0" dirty="0" smtClean="0"/>
              <a:t>You can share your knowledge and creations</a:t>
            </a:r>
            <a:endParaRPr lang="en-US" b="0" dirty="0"/>
          </a:p>
        </p:txBody>
      </p:sp>
      <p:sp>
        <p:nvSpPr>
          <p:cNvPr id="3" name="Content Placeholder 2"/>
          <p:cNvSpPr>
            <a:spLocks noGrp="1"/>
          </p:cNvSpPr>
          <p:nvPr>
            <p:ph sz="half" idx="2"/>
          </p:nvPr>
        </p:nvSpPr>
        <p:spPr/>
        <p:txBody>
          <a:bodyPr>
            <a:normAutofit fontScale="85000" lnSpcReduction="20000"/>
          </a:bodyPr>
          <a:lstStyle/>
          <a:p>
            <a:r>
              <a:rPr lang="en-US" dirty="0" smtClean="0"/>
              <a:t>Remember</a:t>
            </a:r>
          </a:p>
          <a:p>
            <a:pPr marL="457200" indent="-457200">
              <a:buFont typeface="Arial"/>
              <a:buChar char="•"/>
            </a:pPr>
            <a:r>
              <a:rPr lang="en-US" b="0" dirty="0" smtClean="0"/>
              <a:t>Don’t share any personal information</a:t>
            </a:r>
          </a:p>
          <a:p>
            <a:pPr marL="457200" indent="-457200">
              <a:buFont typeface="Arial"/>
              <a:buChar char="•"/>
            </a:pPr>
            <a:r>
              <a:rPr lang="en-US" b="0" dirty="0" smtClean="0"/>
              <a:t>EVERYTHING is public</a:t>
            </a:r>
          </a:p>
          <a:p>
            <a:pPr marL="457200" indent="-457200">
              <a:buFont typeface="Arial"/>
              <a:buChar char="•"/>
            </a:pPr>
            <a:r>
              <a:rPr lang="en-US" b="0" dirty="0" smtClean="0"/>
              <a:t>You still need to use manners and grammar</a:t>
            </a:r>
          </a:p>
        </p:txBody>
      </p:sp>
      <p:sp>
        <p:nvSpPr>
          <p:cNvPr id="4" name="Title 3"/>
          <p:cNvSpPr>
            <a:spLocks noGrp="1"/>
          </p:cNvSpPr>
          <p:nvPr>
            <p:ph type="title"/>
          </p:nvPr>
        </p:nvSpPr>
        <p:spPr/>
        <p:txBody>
          <a:bodyPr/>
          <a:lstStyle/>
          <a:p>
            <a:r>
              <a:rPr lang="en-US" dirty="0" smtClean="0"/>
              <a:t>Digital Communication</a:t>
            </a:r>
            <a:endParaRPr lang="en-US" dirty="0"/>
          </a:p>
        </p:txBody>
      </p:sp>
    </p:spTree>
    <p:custDataLst>
      <p:tags r:id="rId1"/>
    </p:custDataLst>
    <p:extLst>
      <p:ext uri="{BB962C8B-B14F-4D97-AF65-F5344CB8AC3E}">
        <p14:creationId xmlns:p14="http://schemas.microsoft.com/office/powerpoint/2010/main" val="979917822"/>
      </p:ext>
    </p:extLst>
  </p:cSld>
  <p:clrMapOvr>
    <a:masterClrMapping/>
  </p:clrMapOvr>
  <mc:AlternateContent xmlns:mc="http://schemas.openxmlformats.org/markup-compatibility/2006" xmlns:p14="http://schemas.microsoft.com/office/powerpoint/2010/main">
    <mc:Choice Requires="p14">
      <p:transition spd="slow" p14:dur="2000" advTm="20658"/>
    </mc:Choice>
    <mc:Fallback xmlns="">
      <p:transition xmlns:p14="http://schemas.microsoft.com/office/powerpoint/2010/main" spd="slow" advTm="206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2" end="2"/>
                                            </p:txEl>
                                          </p:spTgt>
                                        </p:tgtEl>
                                        <p:attrNameLst>
                                          <p:attrName>style.visibility</p:attrName>
                                        </p:attrNameLst>
                                      </p:cBhvr>
                                      <p:to>
                                        <p:strVal val="visible"/>
                                      </p:to>
                                    </p:set>
                                    <p:anim calcmode="lin" valueType="num">
                                      <p:cBhvr additive="base">
                                        <p:cTn id="4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3" end="3"/>
                                            </p:txEl>
                                          </p:spTgt>
                                        </p:tgtEl>
                                        <p:attrNameLst>
                                          <p:attrName>style.visibility</p:attrName>
                                        </p:attrNameLst>
                                      </p:cBhvr>
                                      <p:to>
                                        <p:strVal val="visible"/>
                                      </p:to>
                                    </p:set>
                                    <p:anim calcmode="lin" valueType="num">
                                      <p:cBhvr additive="base">
                                        <p:cTn id="5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37482"/>
            <a:ext cx="7520940" cy="1323062"/>
          </a:xfrm>
        </p:spPr>
        <p:txBody>
          <a:bodyPr/>
          <a:lstStyle/>
          <a:p>
            <a:pPr algn="ctr"/>
            <a:r>
              <a:rPr lang="en-US" sz="3200" dirty="0" smtClean="0"/>
              <a:t>When you’re online remember to…</a:t>
            </a:r>
            <a:br>
              <a:rPr lang="en-US" sz="3200" dirty="0" smtClean="0"/>
            </a:br>
            <a:r>
              <a:rPr lang="en-US" sz="3600" b="1" dirty="0" smtClean="0"/>
              <a:t>THINK</a:t>
            </a:r>
            <a:endParaRPr lang="en-US" sz="3600" b="1" dirty="0"/>
          </a:p>
        </p:txBody>
      </p:sp>
      <p:sp>
        <p:nvSpPr>
          <p:cNvPr id="3" name="Content Placeholder 2"/>
          <p:cNvSpPr>
            <a:spLocks noGrp="1"/>
          </p:cNvSpPr>
          <p:nvPr>
            <p:ph idx="1"/>
          </p:nvPr>
        </p:nvSpPr>
        <p:spPr>
          <a:xfrm>
            <a:off x="822960" y="1560544"/>
            <a:ext cx="7520940" cy="3570529"/>
          </a:xfrm>
        </p:spPr>
        <p:txBody>
          <a:bodyPr>
            <a:noAutofit/>
          </a:bodyPr>
          <a:lstStyle/>
          <a:p>
            <a:pPr>
              <a:lnSpc>
                <a:spcPct val="90000"/>
              </a:lnSpc>
            </a:pPr>
            <a:r>
              <a:rPr lang="en-US" sz="4000" dirty="0" smtClean="0"/>
              <a:t>T</a:t>
            </a:r>
            <a:r>
              <a:rPr lang="en-US" sz="3600" b="0" dirty="0" smtClean="0"/>
              <a:t> </a:t>
            </a:r>
            <a:r>
              <a:rPr lang="en-US" sz="2400" b="0" dirty="0" smtClean="0"/>
              <a:t>–</a:t>
            </a:r>
            <a:r>
              <a:rPr lang="en-US" sz="3600" b="0" dirty="0" smtClean="0"/>
              <a:t> is it true?</a:t>
            </a:r>
          </a:p>
          <a:p>
            <a:pPr>
              <a:lnSpc>
                <a:spcPct val="90000"/>
              </a:lnSpc>
            </a:pPr>
            <a:r>
              <a:rPr lang="en-US" sz="4000" dirty="0" smtClean="0"/>
              <a:t>H</a:t>
            </a:r>
            <a:r>
              <a:rPr lang="en-US" sz="3600" b="0" dirty="0" smtClean="0"/>
              <a:t> </a:t>
            </a:r>
            <a:r>
              <a:rPr lang="en-US" sz="2400" b="0" dirty="0" smtClean="0"/>
              <a:t>–</a:t>
            </a:r>
            <a:r>
              <a:rPr lang="en-US" sz="3600" b="0" dirty="0" smtClean="0"/>
              <a:t> is it helpful?</a:t>
            </a:r>
          </a:p>
          <a:p>
            <a:pPr>
              <a:lnSpc>
                <a:spcPct val="90000"/>
              </a:lnSpc>
            </a:pPr>
            <a:r>
              <a:rPr lang="en-US" sz="4000" dirty="0" smtClean="0"/>
              <a:t>I</a:t>
            </a:r>
            <a:r>
              <a:rPr lang="en-US" sz="3600" b="0" dirty="0" smtClean="0"/>
              <a:t> </a:t>
            </a:r>
            <a:r>
              <a:rPr lang="en-US" sz="2400" b="0" dirty="0" smtClean="0"/>
              <a:t>–</a:t>
            </a:r>
            <a:r>
              <a:rPr lang="en-US" sz="3600" b="0" dirty="0" smtClean="0"/>
              <a:t> is it inspiring?</a:t>
            </a:r>
          </a:p>
          <a:p>
            <a:pPr>
              <a:lnSpc>
                <a:spcPct val="90000"/>
              </a:lnSpc>
            </a:pPr>
            <a:r>
              <a:rPr lang="en-US" sz="4000" dirty="0" smtClean="0"/>
              <a:t>N</a:t>
            </a:r>
            <a:r>
              <a:rPr lang="en-US" sz="3600" b="0" dirty="0" smtClean="0"/>
              <a:t> </a:t>
            </a:r>
            <a:r>
              <a:rPr lang="en-US" sz="2400" b="0" dirty="0" smtClean="0"/>
              <a:t>–</a:t>
            </a:r>
            <a:r>
              <a:rPr lang="en-US" sz="3600" b="0" dirty="0" smtClean="0"/>
              <a:t> is it nice?</a:t>
            </a:r>
          </a:p>
          <a:p>
            <a:pPr>
              <a:lnSpc>
                <a:spcPct val="90000"/>
              </a:lnSpc>
            </a:pPr>
            <a:r>
              <a:rPr lang="en-US" sz="4000" dirty="0" smtClean="0"/>
              <a:t>K</a:t>
            </a:r>
            <a:r>
              <a:rPr lang="en-US" sz="3600" b="0" dirty="0" smtClean="0"/>
              <a:t> </a:t>
            </a:r>
            <a:r>
              <a:rPr lang="en-US" sz="2400" b="0" dirty="0" smtClean="0"/>
              <a:t>–</a:t>
            </a:r>
            <a:r>
              <a:rPr lang="en-US" sz="3600" b="0" dirty="0" smtClean="0"/>
              <a:t> is it kind?</a:t>
            </a:r>
            <a:endParaRPr lang="en-US" sz="3600" b="0" dirty="0"/>
          </a:p>
        </p:txBody>
      </p:sp>
    </p:spTree>
    <p:custDataLst>
      <p:tags r:id="rId1"/>
    </p:custDataLst>
    <p:extLst>
      <p:ext uri="{BB962C8B-B14F-4D97-AF65-F5344CB8AC3E}">
        <p14:creationId xmlns:p14="http://schemas.microsoft.com/office/powerpoint/2010/main" val="4077309031"/>
      </p:ext>
    </p:extLst>
  </p:cSld>
  <p:clrMapOvr>
    <a:masterClrMapping/>
  </p:clrMapOvr>
  <mc:AlternateContent xmlns:mc="http://schemas.openxmlformats.org/markup-compatibility/2006" xmlns:p14="http://schemas.microsoft.com/office/powerpoint/2010/main">
    <mc:Choice Requires="p14">
      <p:transition spd="slow" p14:dur="2000" advTm="18400"/>
    </mc:Choice>
    <mc:Fallback xmlns="">
      <p:transition xmlns:p14="http://schemas.microsoft.com/office/powerpoint/2010/main" spd="slow" advTm="184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3878741556_53c9155d4b_b.jpg"/>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11600" r="11600"/>
          <a:stretch>
            <a:fillRect/>
          </a:stretch>
        </p:blipFill>
        <p:spPr/>
      </p:pic>
      <p:sp>
        <p:nvSpPr>
          <p:cNvPr id="3" name="Title 2"/>
          <p:cNvSpPr>
            <a:spLocks noGrp="1"/>
          </p:cNvSpPr>
          <p:nvPr>
            <p:ph type="title"/>
          </p:nvPr>
        </p:nvSpPr>
        <p:spPr>
          <a:xfrm rot="19140000">
            <a:off x="589496" y="1498982"/>
            <a:ext cx="5577814" cy="1082332"/>
          </a:xfrm>
        </p:spPr>
        <p:txBody>
          <a:bodyPr/>
          <a:lstStyle/>
          <a:p>
            <a:r>
              <a:rPr lang="en-US" dirty="0" smtClean="0">
                <a:latin typeface="American Typewriter"/>
              </a:rPr>
              <a:t>Digital Securit</a:t>
            </a:r>
            <a:r>
              <a:rPr lang="en-US" i="1" dirty="0" smtClean="0">
                <a:latin typeface="American Typewriter"/>
              </a:rPr>
              <a:t>y</a:t>
            </a:r>
            <a:endParaRPr lang="en-US" i="1" dirty="0">
              <a:latin typeface="American Typewriter"/>
            </a:endParaRPr>
          </a:p>
        </p:txBody>
      </p:sp>
      <p:sp>
        <p:nvSpPr>
          <p:cNvPr id="4" name="Text Placeholder 3"/>
          <p:cNvSpPr>
            <a:spLocks noGrp="1"/>
          </p:cNvSpPr>
          <p:nvPr>
            <p:ph type="body" sz="half" idx="2"/>
          </p:nvPr>
        </p:nvSpPr>
        <p:spPr/>
        <p:txBody>
          <a:bodyPr>
            <a:normAutofit/>
          </a:bodyPr>
          <a:lstStyle/>
          <a:p>
            <a:r>
              <a:rPr lang="en-US" sz="2000" dirty="0" smtClean="0"/>
              <a:t>Electronic precautions to ensure safety</a:t>
            </a:r>
            <a:endParaRPr lang="en-US" sz="2000" dirty="0"/>
          </a:p>
        </p:txBody>
      </p:sp>
    </p:spTree>
    <p:extLst>
      <p:ext uri="{BB962C8B-B14F-4D97-AF65-F5344CB8AC3E}">
        <p14:creationId xmlns:p14="http://schemas.microsoft.com/office/powerpoint/2010/main" val="1636578909"/>
      </p:ext>
    </p:extLst>
  </p:cSld>
  <p:clrMapOvr>
    <a:masterClrMapping/>
  </p:clrMapOvr>
  <mc:AlternateContent xmlns:mc="http://schemas.openxmlformats.org/markup-compatibility/2006" xmlns:p14="http://schemas.microsoft.com/office/powerpoint/2010/main">
    <mc:Choice Requires="p14">
      <p:transition spd="slow" p14:dur="2000" advTm="5873"/>
    </mc:Choice>
    <mc:Fallback xmlns="">
      <p:transition xmlns:p14="http://schemas.microsoft.com/office/powerpoint/2010/main" spd="slow" advTm="5873"/>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1.4|0.8|0.7|0.8"/>
</p:tagLst>
</file>

<file path=ppt/tags/tag10.xml><?xml version="1.0" encoding="utf-8"?>
<p:tagLst xmlns:a="http://schemas.openxmlformats.org/drawingml/2006/main" xmlns:r="http://schemas.openxmlformats.org/officeDocument/2006/relationships" xmlns:p="http://schemas.openxmlformats.org/presentationml/2006/main">
  <p:tag name="TIMING" val="|1.5|2.3|3.3|3.5|3.7|2|2.6|3.2|2"/>
</p:tagLst>
</file>

<file path=ppt/tags/tag11.xml><?xml version="1.0" encoding="utf-8"?>
<p:tagLst xmlns:a="http://schemas.openxmlformats.org/drawingml/2006/main" xmlns:r="http://schemas.openxmlformats.org/officeDocument/2006/relationships" xmlns:p="http://schemas.openxmlformats.org/presentationml/2006/main">
  <p:tag name="TIMING" val="|2.5|3|5.8|2.8|7|2.4|9.6|3.9"/>
</p:tagLst>
</file>

<file path=ppt/tags/tag12.xml><?xml version="1.0" encoding="utf-8"?>
<p:tagLst xmlns:a="http://schemas.openxmlformats.org/drawingml/2006/main" xmlns:r="http://schemas.openxmlformats.org/officeDocument/2006/relationships" xmlns:p="http://schemas.openxmlformats.org/presentationml/2006/main">
  <p:tag name="TIMING" val="|1.8|2.1|12.4|4.1|7.3|1.9|11.4"/>
</p:tagLst>
</file>

<file path=ppt/tags/tag2.xml><?xml version="1.0" encoding="utf-8"?>
<p:tagLst xmlns:a="http://schemas.openxmlformats.org/drawingml/2006/main" xmlns:r="http://schemas.openxmlformats.org/officeDocument/2006/relationships" xmlns:p="http://schemas.openxmlformats.org/presentationml/2006/main">
  <p:tag name="TIMING" val="|0.8|0.9|0.7|0.7"/>
</p:tagLst>
</file>

<file path=ppt/tags/tag3.xml><?xml version="1.0" encoding="utf-8"?>
<p:tagLst xmlns:a="http://schemas.openxmlformats.org/drawingml/2006/main" xmlns:r="http://schemas.openxmlformats.org/officeDocument/2006/relationships" xmlns:p="http://schemas.openxmlformats.org/presentationml/2006/main">
  <p:tag name="TIMING" val="|1.4|1.1|1.8|2.1|2.1|2.2"/>
</p:tagLst>
</file>

<file path=ppt/tags/tag4.xml><?xml version="1.0" encoding="utf-8"?>
<p:tagLst xmlns:a="http://schemas.openxmlformats.org/drawingml/2006/main" xmlns:r="http://schemas.openxmlformats.org/officeDocument/2006/relationships" xmlns:p="http://schemas.openxmlformats.org/presentationml/2006/main">
  <p:tag name="TIMING" val="|1.8|0.9|1.1|1.5"/>
</p:tagLst>
</file>

<file path=ppt/tags/tag5.xml><?xml version="1.0" encoding="utf-8"?>
<p:tagLst xmlns:a="http://schemas.openxmlformats.org/drawingml/2006/main" xmlns:r="http://schemas.openxmlformats.org/officeDocument/2006/relationships" xmlns:p="http://schemas.openxmlformats.org/presentationml/2006/main">
  <p:tag name="TIMING" val="|1.3|1.2|1.9|2.2|2.2|2.2|1.8|2.4|1.9"/>
</p:tagLst>
</file>

<file path=ppt/tags/tag6.xml><?xml version="1.0" encoding="utf-8"?>
<p:tagLst xmlns:a="http://schemas.openxmlformats.org/drawingml/2006/main" xmlns:r="http://schemas.openxmlformats.org/officeDocument/2006/relationships" xmlns:p="http://schemas.openxmlformats.org/presentationml/2006/main">
  <p:tag name="TIMING" val="|2.5|3|2.4|2.2|2.5"/>
</p:tagLst>
</file>

<file path=ppt/tags/tag7.xml><?xml version="1.0" encoding="utf-8"?>
<p:tagLst xmlns:a="http://schemas.openxmlformats.org/drawingml/2006/main" xmlns:r="http://schemas.openxmlformats.org/officeDocument/2006/relationships" xmlns:p="http://schemas.openxmlformats.org/presentationml/2006/main">
  <p:tag name="TIMING" val="|2.6|3.5|7.6|5.1"/>
</p:tagLst>
</file>

<file path=ppt/tags/tag8.xml><?xml version="1.0" encoding="utf-8"?>
<p:tagLst xmlns:a="http://schemas.openxmlformats.org/drawingml/2006/main" xmlns:r="http://schemas.openxmlformats.org/officeDocument/2006/relationships" xmlns:p="http://schemas.openxmlformats.org/presentationml/2006/main">
  <p:tag name="TIMING" val="|6|5.3|6.2"/>
</p:tagLst>
</file>

<file path=ppt/tags/tag9.xml><?xml version="1.0" encoding="utf-8"?>
<p:tagLst xmlns:a="http://schemas.openxmlformats.org/drawingml/2006/main" xmlns:r="http://schemas.openxmlformats.org/officeDocument/2006/relationships" xmlns:p="http://schemas.openxmlformats.org/presentationml/2006/main">
  <p:tag name="TIMING" val="|4.1|4.3|2.9|7.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Angles.thmx</Template>
  <TotalTime>1531</TotalTime>
  <Words>410</Words>
  <Application>Microsoft Office PowerPoint</Application>
  <PresentationFormat>On-screen Show (4:3)</PresentationFormat>
  <Paragraphs>74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American Typewriter</vt:lpstr>
      <vt:lpstr>Arial</vt:lpstr>
      <vt:lpstr>Chalkboard</vt:lpstr>
      <vt:lpstr>Franklin Gothic Book</vt:lpstr>
      <vt:lpstr>Franklin Gothic Medium</vt:lpstr>
      <vt:lpstr>Tunga</vt:lpstr>
      <vt:lpstr>Wingdings</vt:lpstr>
      <vt:lpstr>Angles</vt:lpstr>
      <vt:lpstr>Digital citizenship</vt:lpstr>
      <vt:lpstr>Digital Communication</vt:lpstr>
      <vt:lpstr>Ways we communicate digitally </vt:lpstr>
      <vt:lpstr>Ways we communicate digitally </vt:lpstr>
      <vt:lpstr>Ways we communicate digitally </vt:lpstr>
      <vt:lpstr>Ways we communicate digitally </vt:lpstr>
      <vt:lpstr>Digital Communication</vt:lpstr>
      <vt:lpstr>When you’re online remember to… THINK</vt:lpstr>
      <vt:lpstr>Digital Security</vt:lpstr>
      <vt:lpstr>Password Tips</vt:lpstr>
      <vt:lpstr>Keeping yourself safe online</vt:lpstr>
      <vt:lpstr>Digital Etiquette</vt:lpstr>
      <vt:lpstr>Etiquette means…</vt:lpstr>
      <vt:lpstr>Digital Etiquette</vt:lpstr>
      <vt:lpstr>7 Rules for Digital Etiquette</vt:lpstr>
      <vt:lpstr>7 Rules for Digital Etiquette Continued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citizenship</dc:title>
  <dc:creator>Katelyn Gilliard</dc:creator>
  <cp:lastModifiedBy>Jen</cp:lastModifiedBy>
  <cp:revision>24</cp:revision>
  <dcterms:created xsi:type="dcterms:W3CDTF">2014-07-02T16:06:53Z</dcterms:created>
  <dcterms:modified xsi:type="dcterms:W3CDTF">2014-07-08T22:57:07Z</dcterms:modified>
</cp:coreProperties>
</file>