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3" r:id="rId3"/>
    <p:sldId id="274" r:id="rId4"/>
    <p:sldId id="275" r:id="rId5"/>
    <p:sldId id="270" r:id="rId6"/>
    <p:sldId id="258" r:id="rId7"/>
    <p:sldId id="259" r:id="rId8"/>
    <p:sldId id="260" r:id="rId9"/>
    <p:sldId id="262" r:id="rId10"/>
    <p:sldId id="278" r:id="rId11"/>
    <p:sldId id="276"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varScale="1">
        <p:scale>
          <a:sx n="84" d="100"/>
          <a:sy n="84" d="100"/>
        </p:scale>
        <p:origin x="701"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C360B8-4DFC-4596-B3B8-48648C82D1D8}" type="datetimeFigureOut">
              <a:rPr lang="en-US" smtClean="0"/>
              <a:t>9/24/2015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12FBC-C26D-4D72-B4A3-F1DD86B35BE9}" type="slidenum">
              <a:rPr lang="en-US" smtClean="0"/>
              <a:t>‹#›</a:t>
            </a:fld>
            <a:endParaRPr lang="en-US"/>
          </a:p>
        </p:txBody>
      </p:sp>
    </p:spTree>
    <p:extLst>
      <p:ext uri="{BB962C8B-B14F-4D97-AF65-F5344CB8AC3E}">
        <p14:creationId xmlns:p14="http://schemas.microsoft.com/office/powerpoint/2010/main" val="357360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12FBC-C26D-4D72-B4A3-F1DD86B35BE9}" type="slidenum">
              <a:rPr lang="en-US" smtClean="0"/>
              <a:t>6</a:t>
            </a:fld>
            <a:endParaRPr lang="en-US"/>
          </a:p>
        </p:txBody>
      </p:sp>
    </p:spTree>
    <p:extLst>
      <p:ext uri="{BB962C8B-B14F-4D97-AF65-F5344CB8AC3E}">
        <p14:creationId xmlns:p14="http://schemas.microsoft.com/office/powerpoint/2010/main" val="1681570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89B633-DABE-471B-B8BC-CFAB29C3A4E7}"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55FBC-64DC-422B-871B-090CA90F83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9B633-DABE-471B-B8BC-CFAB29C3A4E7}"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55FBC-64DC-422B-871B-090CA90F83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9B633-DABE-471B-B8BC-CFAB29C3A4E7}"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55FBC-64DC-422B-871B-090CA90F83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9B633-DABE-471B-B8BC-CFAB29C3A4E7}"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55FBC-64DC-422B-871B-090CA90F83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89B633-DABE-471B-B8BC-CFAB29C3A4E7}"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55FBC-64DC-422B-871B-090CA90F83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89B633-DABE-471B-B8BC-CFAB29C3A4E7}"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55FBC-64DC-422B-871B-090CA90F83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89B633-DABE-471B-B8BC-CFAB29C3A4E7}" type="datetimeFigureOut">
              <a:rPr lang="en-US" smtClean="0"/>
              <a:pPr/>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055FBC-64DC-422B-871B-090CA90F83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89B633-DABE-471B-B8BC-CFAB29C3A4E7}" type="datetimeFigureOut">
              <a:rPr lang="en-US" smtClean="0"/>
              <a:pPr/>
              <a:t>9/24/2015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055FBC-64DC-422B-871B-090CA90F83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9B633-DABE-471B-B8BC-CFAB29C3A4E7}" type="datetimeFigureOut">
              <a:rPr lang="en-US" smtClean="0"/>
              <a:pPr/>
              <a:t>9/24/2015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055FBC-64DC-422B-871B-090CA90F83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9B633-DABE-471B-B8BC-CFAB29C3A4E7}"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55FBC-64DC-422B-871B-090CA90F83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9B633-DABE-471B-B8BC-CFAB29C3A4E7}"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55FBC-64DC-422B-871B-090CA90F83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9B633-DABE-471B-B8BC-CFAB29C3A4E7}" type="datetimeFigureOut">
              <a:rPr lang="en-US" smtClean="0"/>
              <a:pPr/>
              <a:t>9/24/2015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55FBC-64DC-422B-871B-090CA90F83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cip.law.ucla.edu/song.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OnlineResearchSouthAfrica.jpg"/>
          <p:cNvPicPr>
            <a:picLocks noChangeAspect="1"/>
          </p:cNvPicPr>
          <p:nvPr/>
        </p:nvPicPr>
        <p:blipFill>
          <a:blip r:embed="rId2" cstate="print"/>
          <a:stretch>
            <a:fillRect/>
          </a:stretch>
        </p:blipFill>
        <p:spPr>
          <a:xfrm>
            <a:off x="1143000" y="2743200"/>
            <a:ext cx="6781800" cy="393382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Rectangle 5"/>
          <p:cNvSpPr/>
          <p:nvPr/>
        </p:nvSpPr>
        <p:spPr>
          <a:xfrm>
            <a:off x="1616595" y="0"/>
            <a:ext cx="5834610" cy="2862322"/>
          </a:xfrm>
          <a:prstGeom prst="rect">
            <a:avLst/>
          </a:prstGeom>
          <a:noFill/>
        </p:spPr>
        <p:txBody>
          <a:bodyPr wrap="none" lIns="91440" tIns="45720" rIns="91440" bIns="45720">
            <a:spAutoFit/>
          </a:bodyPr>
          <a:lstStyle/>
          <a:p>
            <a:pPr algn="ctr"/>
            <a:r>
              <a:rPr lang="en-US" sz="6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5</a:t>
            </a:r>
            <a:r>
              <a:rPr lang="en-US" sz="6000" b="1" cap="none" spc="0" baseline="300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t>
            </a:r>
            <a:r>
              <a:rPr lang="en-US" sz="6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Grade </a:t>
            </a:r>
          </a:p>
          <a:p>
            <a:pPr algn="ctr"/>
            <a:r>
              <a:rPr lang="en-US" sz="6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Internet Research</a:t>
            </a:r>
          </a:p>
          <a:p>
            <a:pPr algn="ctr"/>
            <a:r>
              <a:rPr lang="en-US"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Part 2</a:t>
            </a:r>
            <a:endParaRPr lang="en-US" sz="6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302691"/>
            <a:ext cx="8915400" cy="6858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9100" y="74091"/>
            <a:ext cx="8229600" cy="1143000"/>
          </a:xfrm>
        </p:spPr>
        <p:txBody>
          <a:bodyPr>
            <a:normAutofit/>
          </a:bodyPr>
          <a:lstStyle/>
          <a:p>
            <a:r>
              <a:rPr lang="en-US" sz="3600" b="1" dirty="0" smtClean="0">
                <a:latin typeface="+mn-lt"/>
              </a:rPr>
              <a:t>Remember How to Cite Your Source:</a:t>
            </a:r>
            <a:endParaRPr lang="en-US" sz="3600" b="1" dirty="0">
              <a:latin typeface="+mn-lt"/>
            </a:endParaRPr>
          </a:p>
        </p:txBody>
      </p:sp>
      <p:sp>
        <p:nvSpPr>
          <p:cNvPr id="3" name="Content Placeholder 2"/>
          <p:cNvSpPr>
            <a:spLocks noGrp="1"/>
          </p:cNvSpPr>
          <p:nvPr>
            <p:ph idx="1"/>
          </p:nvPr>
        </p:nvSpPr>
        <p:spPr>
          <a:xfrm>
            <a:off x="190500" y="990600"/>
            <a:ext cx="8686800" cy="4525963"/>
          </a:xfrm>
        </p:spPr>
        <p:txBody>
          <a:bodyPr/>
          <a:lstStyle/>
          <a:p>
            <a:pPr marL="571500" lvl="1" indent="-571500">
              <a:buFont typeface="Wingdings" panose="05000000000000000000" pitchFamily="2" charset="2"/>
              <a:buChar char="§"/>
            </a:pPr>
            <a:r>
              <a:rPr lang="en-US" sz="4200" b="1" dirty="0"/>
              <a:t>Last name, first name of </a:t>
            </a:r>
            <a:r>
              <a:rPr lang="en-US" sz="4200" b="1" dirty="0" smtClean="0"/>
              <a:t>author </a:t>
            </a:r>
          </a:p>
          <a:p>
            <a:pPr marL="571500" lvl="1" indent="-571500">
              <a:buFont typeface="Wingdings" panose="05000000000000000000" pitchFamily="2" charset="2"/>
              <a:buChar char="§"/>
            </a:pPr>
            <a:r>
              <a:rPr lang="en-US" sz="4200" b="1" dirty="0" smtClean="0"/>
              <a:t>name </a:t>
            </a:r>
            <a:r>
              <a:rPr lang="en-US" sz="4200" b="1" dirty="0"/>
              <a:t>of the article (in quotations</a:t>
            </a:r>
            <a:r>
              <a:rPr lang="en-US" sz="4200" b="1" dirty="0" smtClean="0"/>
              <a:t>)</a:t>
            </a:r>
          </a:p>
          <a:p>
            <a:pPr marL="571500" lvl="1" indent="-571500">
              <a:buFont typeface="Wingdings" panose="05000000000000000000" pitchFamily="2" charset="2"/>
              <a:buChar char="§"/>
            </a:pPr>
            <a:r>
              <a:rPr lang="en-US" sz="4200" b="1" dirty="0" smtClean="0"/>
              <a:t> </a:t>
            </a:r>
            <a:r>
              <a:rPr lang="en-US" sz="4200" b="1" dirty="0"/>
              <a:t>name of </a:t>
            </a:r>
            <a:r>
              <a:rPr lang="en-US" sz="4200" b="1" dirty="0" smtClean="0"/>
              <a:t>website</a:t>
            </a:r>
          </a:p>
          <a:p>
            <a:pPr marL="571500" lvl="1" indent="-571500">
              <a:buFont typeface="Wingdings" panose="05000000000000000000" pitchFamily="2" charset="2"/>
              <a:buChar char="§"/>
            </a:pPr>
            <a:r>
              <a:rPr lang="en-US" sz="4200" b="1" dirty="0" smtClean="0"/>
              <a:t>the date </a:t>
            </a:r>
            <a:r>
              <a:rPr lang="en-US" sz="4200" b="1" dirty="0"/>
              <a:t>you accessed </a:t>
            </a:r>
            <a:r>
              <a:rPr lang="en-US" sz="4200" b="1" dirty="0" smtClean="0"/>
              <a:t>the article</a:t>
            </a:r>
            <a:endParaRPr lang="en-US" sz="4200" b="1" dirty="0"/>
          </a:p>
          <a:p>
            <a:pPr marL="0" indent="0" algn="ctr">
              <a:buNone/>
            </a:pPr>
            <a:r>
              <a:rPr lang="en-US" dirty="0" smtClean="0">
                <a:solidFill>
                  <a:schemeClr val="bg1">
                    <a:lumMod val="50000"/>
                  </a:schemeClr>
                </a:solidFill>
              </a:rPr>
              <a:t>* Separated by comas! If you can’t find the authors name, leave it out.  See example below:</a:t>
            </a:r>
            <a:endParaRPr lang="en-US" dirty="0">
              <a:solidFill>
                <a:schemeClr val="bg1">
                  <a:lumMod val="50000"/>
                </a:schemeClr>
              </a:solidFill>
            </a:endParaRPr>
          </a:p>
        </p:txBody>
      </p:sp>
      <p:sp>
        <p:nvSpPr>
          <p:cNvPr id="4" name="TextBox 3"/>
          <p:cNvSpPr txBox="1"/>
          <p:nvPr/>
        </p:nvSpPr>
        <p:spPr>
          <a:xfrm>
            <a:off x="157949" y="5638800"/>
            <a:ext cx="8719351" cy="1077218"/>
          </a:xfrm>
          <a:prstGeom prst="rect">
            <a:avLst/>
          </a:prstGeom>
          <a:solidFill>
            <a:schemeClr val="bg1">
              <a:lumMod val="95000"/>
            </a:schemeClr>
          </a:solidFill>
          <a:ln>
            <a:solidFill>
              <a:schemeClr val="accent1"/>
            </a:solidFill>
          </a:ln>
        </p:spPr>
        <p:txBody>
          <a:bodyPr wrap="square" rtlCol="0">
            <a:spAutoFit/>
          </a:bodyPr>
          <a:lstStyle/>
          <a:p>
            <a:r>
              <a:rPr lang="en-US" sz="3200" dirty="0">
                <a:solidFill>
                  <a:schemeClr val="tx2">
                    <a:lumMod val="60000"/>
                    <a:lumOff val="40000"/>
                  </a:schemeClr>
                </a:solidFill>
                <a:latin typeface="Goudy Old Style" pitchFamily="18" charset="0"/>
              </a:rPr>
              <a:t>Lamb, Robert, “Is Lightning Hotter Than the Sun?”, Discovery News,  September 18, 2015</a:t>
            </a:r>
          </a:p>
        </p:txBody>
      </p:sp>
    </p:spTree>
    <p:extLst>
      <p:ext uri="{BB962C8B-B14F-4D97-AF65-F5344CB8AC3E}">
        <p14:creationId xmlns:p14="http://schemas.microsoft.com/office/powerpoint/2010/main" val="1521643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304801" y="0"/>
            <a:ext cx="8229600" cy="457200"/>
          </a:xfrm>
        </p:spPr>
        <p:txBody>
          <a:bodyPr>
            <a:normAutofit fontScale="90000"/>
          </a:bodyPr>
          <a:lstStyle/>
          <a:p>
            <a:r>
              <a:rPr lang="en-US" altLang="en-US" sz="3200" b="1" u="sng" dirty="0" smtClean="0"/>
              <a:t>Now Let’s Practice adding Steps 8 &amp; 9</a:t>
            </a:r>
          </a:p>
        </p:txBody>
      </p:sp>
      <p:sp>
        <p:nvSpPr>
          <p:cNvPr id="6" name="Rectangle 5"/>
          <p:cNvSpPr/>
          <p:nvPr/>
        </p:nvSpPr>
        <p:spPr>
          <a:xfrm>
            <a:off x="1295400" y="454152"/>
            <a:ext cx="8534400" cy="6740307"/>
          </a:xfrm>
          <a:prstGeom prst="rect">
            <a:avLst/>
          </a:prstGeom>
        </p:spPr>
        <p:txBody>
          <a:bodyPr wrap="square">
            <a:spAutoFit/>
          </a:bodyPr>
          <a:lstStyle/>
          <a:p>
            <a:pPr>
              <a:defRPr/>
            </a:pPr>
            <a:r>
              <a:rPr lang="en-US" sz="2400" dirty="0" smtClean="0"/>
              <a:t>1) Research Topic</a:t>
            </a:r>
          </a:p>
          <a:p>
            <a:pPr>
              <a:defRPr/>
            </a:pPr>
            <a:endParaRPr lang="en-US" sz="2400" dirty="0"/>
          </a:p>
          <a:p>
            <a:pPr>
              <a:defRPr/>
            </a:pPr>
            <a:r>
              <a:rPr lang="en-US" sz="2400" dirty="0"/>
              <a:t>2) Narrow </a:t>
            </a:r>
            <a:r>
              <a:rPr lang="en-US" sz="2400" dirty="0" smtClean="0"/>
              <a:t>it down </a:t>
            </a:r>
            <a:r>
              <a:rPr lang="en-US" sz="2400" dirty="0"/>
              <a:t>(focus):</a:t>
            </a:r>
          </a:p>
          <a:p>
            <a:pPr>
              <a:defRPr/>
            </a:pPr>
            <a:endParaRPr lang="en-US" sz="2400" dirty="0"/>
          </a:p>
          <a:p>
            <a:pPr>
              <a:defRPr/>
            </a:pPr>
            <a:r>
              <a:rPr lang="en-US" sz="2400" dirty="0"/>
              <a:t>3) </a:t>
            </a:r>
            <a:r>
              <a:rPr lang="en-US" sz="2400" dirty="0" smtClean="0"/>
              <a:t>Question.</a:t>
            </a:r>
            <a:endParaRPr lang="en-US" sz="2400" dirty="0"/>
          </a:p>
          <a:p>
            <a:pPr>
              <a:defRPr/>
            </a:pPr>
            <a:endParaRPr lang="en-US" sz="2400" dirty="0"/>
          </a:p>
          <a:p>
            <a:pPr marL="457200" indent="-457200">
              <a:buFontTx/>
              <a:buAutoNum type="arabicParenR" startAt="4"/>
              <a:defRPr/>
            </a:pPr>
            <a:r>
              <a:rPr lang="en-US" sz="2400" dirty="0" smtClean="0"/>
              <a:t>KEY </a:t>
            </a:r>
            <a:r>
              <a:rPr lang="en-US" sz="2400" dirty="0"/>
              <a:t>WORDS:</a:t>
            </a:r>
          </a:p>
          <a:p>
            <a:pPr>
              <a:defRPr/>
            </a:pPr>
            <a:endParaRPr lang="en-US" sz="2400" dirty="0"/>
          </a:p>
          <a:p>
            <a:pPr>
              <a:defRPr/>
            </a:pPr>
            <a:r>
              <a:rPr lang="en-US" sz="2400" dirty="0"/>
              <a:t>5)</a:t>
            </a:r>
            <a:r>
              <a:rPr lang="en-US" sz="2400" dirty="0">
                <a:solidFill>
                  <a:srgbClr val="FF0000"/>
                </a:solidFill>
              </a:rPr>
              <a:t> </a:t>
            </a:r>
            <a:r>
              <a:rPr lang="en-US" sz="2400" dirty="0" smtClean="0">
                <a:solidFill>
                  <a:srgbClr val="FF0000"/>
                </a:solidFill>
              </a:rPr>
              <a:t>Enter key </a:t>
            </a:r>
            <a:r>
              <a:rPr lang="en-US" sz="2400" dirty="0">
                <a:solidFill>
                  <a:srgbClr val="FF0000"/>
                </a:solidFill>
              </a:rPr>
              <a:t>words into </a:t>
            </a:r>
            <a:r>
              <a:rPr lang="en-US" sz="2400" dirty="0" smtClean="0">
                <a:solidFill>
                  <a:srgbClr val="FF0000"/>
                </a:solidFill>
              </a:rPr>
              <a:t>search engine</a:t>
            </a:r>
            <a:endParaRPr lang="en-US" sz="2400" dirty="0">
              <a:solidFill>
                <a:srgbClr val="FF0000"/>
              </a:solidFill>
            </a:endParaRPr>
          </a:p>
          <a:p>
            <a:pPr>
              <a:defRPr/>
            </a:pPr>
            <a:endParaRPr lang="en-US" sz="2400" dirty="0"/>
          </a:p>
          <a:p>
            <a:pPr>
              <a:defRPr/>
            </a:pPr>
            <a:r>
              <a:rPr lang="en-US" sz="2400" dirty="0"/>
              <a:t>6) </a:t>
            </a:r>
            <a:r>
              <a:rPr lang="en-US" sz="2400" dirty="0">
                <a:solidFill>
                  <a:srgbClr val="FF0000"/>
                </a:solidFill>
              </a:rPr>
              <a:t>Evaluate </a:t>
            </a:r>
            <a:r>
              <a:rPr lang="en-US" sz="2400" dirty="0" smtClean="0">
                <a:solidFill>
                  <a:srgbClr val="FF0000"/>
                </a:solidFill>
              </a:rPr>
              <a:t>Sites</a:t>
            </a:r>
            <a:endParaRPr lang="en-US" sz="2400" dirty="0">
              <a:solidFill>
                <a:srgbClr val="FF0000"/>
              </a:solidFill>
            </a:endParaRPr>
          </a:p>
          <a:p>
            <a:pPr>
              <a:defRPr/>
            </a:pPr>
            <a:endParaRPr lang="en-US" sz="2400" dirty="0"/>
          </a:p>
          <a:p>
            <a:pPr>
              <a:defRPr/>
            </a:pPr>
            <a:r>
              <a:rPr lang="en-US" sz="2400" dirty="0"/>
              <a:t>7) </a:t>
            </a:r>
            <a:r>
              <a:rPr lang="en-US" sz="2400" dirty="0">
                <a:solidFill>
                  <a:srgbClr val="FF0000"/>
                </a:solidFill>
              </a:rPr>
              <a:t>Chose a reliable source. </a:t>
            </a:r>
            <a:endParaRPr lang="en-US" sz="2400" dirty="0" smtClean="0">
              <a:solidFill>
                <a:srgbClr val="FF0000"/>
              </a:solidFill>
            </a:endParaRPr>
          </a:p>
          <a:p>
            <a:pPr>
              <a:defRPr/>
            </a:pPr>
            <a:endParaRPr lang="en-US" sz="2400" dirty="0"/>
          </a:p>
          <a:p>
            <a:pPr marL="457200" indent="-457200">
              <a:buAutoNum type="arabicParenR" startAt="8"/>
              <a:defRPr/>
            </a:pPr>
            <a:r>
              <a:rPr lang="en-US" sz="2400" dirty="0" smtClean="0"/>
              <a:t>Take notes – Write down 2 facts</a:t>
            </a:r>
          </a:p>
          <a:p>
            <a:pPr marL="457200" indent="-457200">
              <a:buAutoNum type="arabicParenR" startAt="8"/>
              <a:defRPr/>
            </a:pPr>
            <a:endParaRPr lang="en-US" sz="2400" dirty="0" smtClean="0"/>
          </a:p>
          <a:p>
            <a:pPr marL="457200" indent="-457200">
              <a:buAutoNum type="arabicParenR" startAt="8"/>
              <a:defRPr/>
            </a:pPr>
            <a:r>
              <a:rPr lang="en-US" sz="2400" dirty="0" smtClean="0"/>
              <a:t> Site your Source!</a:t>
            </a:r>
            <a:endParaRPr lang="en-US" sz="2400" dirty="0"/>
          </a:p>
          <a:p>
            <a:pPr>
              <a:defRPr/>
            </a:pPr>
            <a:endParaRPr lang="en-US" sz="2400" dirty="0"/>
          </a:p>
        </p:txBody>
      </p:sp>
    </p:spTree>
    <p:extLst>
      <p:ext uri="{BB962C8B-B14F-4D97-AF65-F5344CB8AC3E}">
        <p14:creationId xmlns:p14="http://schemas.microsoft.com/office/powerpoint/2010/main" val="2759565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304800" y="-82550"/>
            <a:ext cx="8256587" cy="615950"/>
          </a:xfrm>
        </p:spPr>
        <p:txBody>
          <a:bodyPr>
            <a:normAutofit/>
          </a:bodyPr>
          <a:lstStyle/>
          <a:p>
            <a:r>
              <a:rPr lang="en-US" altLang="en-US" sz="3200" b="1" u="sng" dirty="0" smtClean="0"/>
              <a:t>Now Try it On Your Own!</a:t>
            </a:r>
          </a:p>
        </p:txBody>
      </p:sp>
      <p:sp>
        <p:nvSpPr>
          <p:cNvPr id="6" name="Rectangle 5"/>
          <p:cNvSpPr/>
          <p:nvPr/>
        </p:nvSpPr>
        <p:spPr>
          <a:xfrm>
            <a:off x="838200" y="457200"/>
            <a:ext cx="8969375" cy="6740307"/>
          </a:xfrm>
          <a:prstGeom prst="rect">
            <a:avLst/>
          </a:prstGeom>
        </p:spPr>
        <p:txBody>
          <a:bodyPr>
            <a:spAutoFit/>
          </a:bodyPr>
          <a:lstStyle/>
          <a:p>
            <a:pPr>
              <a:defRPr/>
            </a:pPr>
            <a:r>
              <a:rPr lang="en-US" sz="2400" dirty="0" smtClean="0"/>
              <a:t>1) Research Topic</a:t>
            </a:r>
          </a:p>
          <a:p>
            <a:pPr>
              <a:defRPr/>
            </a:pPr>
            <a:endParaRPr lang="en-US" sz="2400" dirty="0"/>
          </a:p>
          <a:p>
            <a:pPr>
              <a:defRPr/>
            </a:pPr>
            <a:r>
              <a:rPr lang="en-US" sz="2400" dirty="0"/>
              <a:t>2) Narrow </a:t>
            </a:r>
            <a:r>
              <a:rPr lang="en-US" sz="2400" dirty="0" smtClean="0"/>
              <a:t>it down </a:t>
            </a:r>
            <a:r>
              <a:rPr lang="en-US" sz="2400" dirty="0"/>
              <a:t>(focus):</a:t>
            </a:r>
          </a:p>
          <a:p>
            <a:pPr>
              <a:defRPr/>
            </a:pPr>
            <a:endParaRPr lang="en-US" sz="2400" dirty="0"/>
          </a:p>
          <a:p>
            <a:pPr>
              <a:defRPr/>
            </a:pPr>
            <a:r>
              <a:rPr lang="en-US" sz="2400" dirty="0"/>
              <a:t>3) </a:t>
            </a:r>
            <a:r>
              <a:rPr lang="en-US" sz="2400" dirty="0" smtClean="0"/>
              <a:t>Question.</a:t>
            </a:r>
            <a:endParaRPr lang="en-US" sz="2400" dirty="0"/>
          </a:p>
          <a:p>
            <a:pPr>
              <a:defRPr/>
            </a:pPr>
            <a:endParaRPr lang="en-US" sz="2400" dirty="0"/>
          </a:p>
          <a:p>
            <a:pPr marL="457200" indent="-457200">
              <a:buFontTx/>
              <a:buAutoNum type="arabicParenR" startAt="4"/>
              <a:defRPr/>
            </a:pPr>
            <a:r>
              <a:rPr lang="en-US" sz="2400" dirty="0" smtClean="0"/>
              <a:t>KEY </a:t>
            </a:r>
            <a:r>
              <a:rPr lang="en-US" sz="2400" dirty="0"/>
              <a:t>WORDS:</a:t>
            </a:r>
          </a:p>
          <a:p>
            <a:pPr>
              <a:defRPr/>
            </a:pPr>
            <a:endParaRPr lang="en-US" sz="2400" dirty="0"/>
          </a:p>
          <a:p>
            <a:pPr>
              <a:defRPr/>
            </a:pPr>
            <a:r>
              <a:rPr lang="en-US" sz="2400" dirty="0"/>
              <a:t>5</a:t>
            </a:r>
            <a:r>
              <a:rPr lang="en-US" sz="2400" dirty="0">
                <a:solidFill>
                  <a:srgbClr val="FF0000"/>
                </a:solidFill>
              </a:rPr>
              <a:t>) </a:t>
            </a:r>
            <a:r>
              <a:rPr lang="en-US" sz="2400" dirty="0" smtClean="0">
                <a:solidFill>
                  <a:srgbClr val="FF0000"/>
                </a:solidFill>
              </a:rPr>
              <a:t>Enter key </a:t>
            </a:r>
            <a:r>
              <a:rPr lang="en-US" sz="2400" dirty="0">
                <a:solidFill>
                  <a:srgbClr val="FF0000"/>
                </a:solidFill>
              </a:rPr>
              <a:t>words into </a:t>
            </a:r>
            <a:r>
              <a:rPr lang="en-US" sz="2400" dirty="0" smtClean="0">
                <a:solidFill>
                  <a:srgbClr val="FF0000"/>
                </a:solidFill>
              </a:rPr>
              <a:t>search engine</a:t>
            </a:r>
            <a:endParaRPr lang="en-US" sz="2400" dirty="0">
              <a:solidFill>
                <a:srgbClr val="FF0000"/>
              </a:solidFill>
            </a:endParaRPr>
          </a:p>
          <a:p>
            <a:pPr>
              <a:defRPr/>
            </a:pPr>
            <a:endParaRPr lang="en-US" sz="2400" dirty="0"/>
          </a:p>
          <a:p>
            <a:pPr>
              <a:defRPr/>
            </a:pPr>
            <a:r>
              <a:rPr lang="en-US" sz="2400" dirty="0"/>
              <a:t>6) </a:t>
            </a:r>
            <a:r>
              <a:rPr lang="en-US" sz="2400" dirty="0">
                <a:solidFill>
                  <a:srgbClr val="FF0000"/>
                </a:solidFill>
              </a:rPr>
              <a:t>Evaluate </a:t>
            </a:r>
            <a:r>
              <a:rPr lang="en-US" sz="2400" dirty="0" smtClean="0">
                <a:solidFill>
                  <a:srgbClr val="FF0000"/>
                </a:solidFill>
              </a:rPr>
              <a:t>Sites</a:t>
            </a:r>
            <a:endParaRPr lang="en-US" sz="2400" dirty="0">
              <a:solidFill>
                <a:srgbClr val="FF0000"/>
              </a:solidFill>
            </a:endParaRPr>
          </a:p>
          <a:p>
            <a:pPr>
              <a:defRPr/>
            </a:pPr>
            <a:endParaRPr lang="en-US" sz="2400" dirty="0"/>
          </a:p>
          <a:p>
            <a:pPr>
              <a:defRPr/>
            </a:pPr>
            <a:r>
              <a:rPr lang="en-US" sz="2400" dirty="0"/>
              <a:t>7) </a:t>
            </a:r>
            <a:r>
              <a:rPr lang="en-US" sz="2400" dirty="0">
                <a:solidFill>
                  <a:srgbClr val="FF0000"/>
                </a:solidFill>
              </a:rPr>
              <a:t>Chose a reliable source. </a:t>
            </a:r>
            <a:endParaRPr lang="en-US" sz="2400" dirty="0" smtClean="0">
              <a:solidFill>
                <a:srgbClr val="FF0000"/>
              </a:solidFill>
            </a:endParaRPr>
          </a:p>
          <a:p>
            <a:pPr>
              <a:defRPr/>
            </a:pPr>
            <a:endParaRPr lang="en-US" sz="2400" dirty="0"/>
          </a:p>
          <a:p>
            <a:pPr marL="457200" indent="-457200">
              <a:buAutoNum type="arabicParenR" startAt="8"/>
              <a:defRPr/>
            </a:pPr>
            <a:r>
              <a:rPr lang="en-US" sz="2400" dirty="0" smtClean="0"/>
              <a:t>Take notes – Write down 2 facts</a:t>
            </a:r>
          </a:p>
          <a:p>
            <a:pPr marL="457200" indent="-457200">
              <a:buAutoNum type="arabicParenR" startAt="8"/>
              <a:defRPr/>
            </a:pPr>
            <a:endParaRPr lang="en-US" sz="2400" dirty="0" smtClean="0"/>
          </a:p>
          <a:p>
            <a:pPr marL="457200" indent="-457200">
              <a:buAutoNum type="arabicParenR" startAt="8"/>
              <a:defRPr/>
            </a:pPr>
            <a:r>
              <a:rPr lang="en-US" sz="2400" dirty="0" smtClean="0"/>
              <a:t> Site your Source!</a:t>
            </a:r>
            <a:endParaRPr lang="en-US" sz="2400" dirty="0"/>
          </a:p>
          <a:p>
            <a:pPr>
              <a:defRPr/>
            </a:pPr>
            <a:endParaRPr lang="en-US" sz="2400" dirty="0"/>
          </a:p>
        </p:txBody>
      </p:sp>
    </p:spTree>
    <p:extLst>
      <p:ext uri="{BB962C8B-B14F-4D97-AF65-F5344CB8AC3E}">
        <p14:creationId xmlns:p14="http://schemas.microsoft.com/office/powerpoint/2010/main" val="3341664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542" y="4114800"/>
            <a:ext cx="1931458" cy="1448594"/>
          </a:xfrm>
          <a:prstGeom prst="rect">
            <a:avLst/>
          </a:prstGeom>
        </p:spPr>
      </p:pic>
      <p:sp>
        <p:nvSpPr>
          <p:cNvPr id="2" name="Rectangle 1"/>
          <p:cNvSpPr/>
          <p:nvPr/>
        </p:nvSpPr>
        <p:spPr>
          <a:xfrm>
            <a:off x="76200" y="120650"/>
            <a:ext cx="8915400" cy="6858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1"/>
          <p:cNvSpPr>
            <a:spLocks noGrp="1"/>
          </p:cNvSpPr>
          <p:nvPr>
            <p:ph type="title" idx="4294967295"/>
          </p:nvPr>
        </p:nvSpPr>
        <p:spPr>
          <a:xfrm>
            <a:off x="279135" y="-422275"/>
            <a:ext cx="8509529" cy="615950"/>
          </a:xfrm>
        </p:spPr>
        <p:txBody>
          <a:bodyPr>
            <a:normAutofit fontScale="90000"/>
          </a:bodyPr>
          <a:lstStyle/>
          <a:p>
            <a:r>
              <a:rPr lang="en-US" sz="4000" b="1" dirty="0" smtClean="0"/>
              <a:t/>
            </a:r>
            <a:br>
              <a:rPr lang="en-US" sz="4000" b="1" dirty="0" smtClean="0"/>
            </a:br>
            <a:r>
              <a:rPr lang="en-US" sz="4000" b="1" dirty="0" smtClean="0"/>
              <a:t/>
            </a:r>
            <a:br>
              <a:rPr lang="en-US" sz="4000" b="1" dirty="0" smtClean="0"/>
            </a:br>
            <a:r>
              <a:rPr lang="en-US" dirty="0" smtClean="0">
                <a:solidFill>
                  <a:schemeClr val="tx2">
                    <a:satMod val="130000"/>
                  </a:schemeClr>
                </a:solidFill>
              </a:rPr>
              <a:t/>
            </a:r>
            <a:br>
              <a:rPr lang="en-US" dirty="0" smtClean="0">
                <a:solidFill>
                  <a:schemeClr val="tx2">
                    <a:satMod val="130000"/>
                  </a:schemeClr>
                </a:solidFill>
              </a:rPr>
            </a:br>
            <a:r>
              <a:rPr lang="en-US" altLang="en-US" sz="4000" b="1" u="sng" dirty="0"/>
              <a:t>Last week we discussed </a:t>
            </a:r>
            <a:r>
              <a:rPr lang="en-US" altLang="en-US" sz="4000" b="1" u="sng" dirty="0" smtClean="0"/>
              <a:t>7 </a:t>
            </a:r>
            <a:r>
              <a:rPr lang="en-US" altLang="en-US" sz="4000" b="1" u="sng" dirty="0"/>
              <a:t>steps of research:</a:t>
            </a:r>
            <a:br>
              <a:rPr lang="en-US" altLang="en-US" sz="4000" b="1" u="sng" dirty="0"/>
            </a:br>
            <a:endParaRPr lang="en-US" altLang="en-US" sz="4000" b="1" u="sng" dirty="0" smtClean="0"/>
          </a:p>
        </p:txBody>
      </p:sp>
      <p:sp>
        <p:nvSpPr>
          <p:cNvPr id="6" name="Rectangle 5"/>
          <p:cNvSpPr/>
          <p:nvPr/>
        </p:nvSpPr>
        <p:spPr>
          <a:xfrm>
            <a:off x="-304800" y="1295400"/>
            <a:ext cx="8969375" cy="5201424"/>
          </a:xfrm>
          <a:prstGeom prst="rect">
            <a:avLst/>
          </a:prstGeom>
        </p:spPr>
        <p:txBody>
          <a:bodyPr>
            <a:spAutoFit/>
          </a:bodyPr>
          <a:lstStyle/>
          <a:p>
            <a:pPr marL="457200" indent="-457200" algn="ctr">
              <a:buFontTx/>
              <a:buAutoNum type="arabicParenR"/>
              <a:defRPr/>
            </a:pPr>
            <a:r>
              <a:rPr lang="en-US" sz="3200" dirty="0" smtClean="0"/>
              <a:t>Identify research topic/theme</a:t>
            </a:r>
            <a:endParaRPr lang="en-US" sz="3200" dirty="0"/>
          </a:p>
          <a:p>
            <a:pPr algn="ctr">
              <a:defRPr/>
            </a:pPr>
            <a:r>
              <a:rPr lang="en-US" sz="3200" dirty="0"/>
              <a:t>2) Narrow </a:t>
            </a:r>
            <a:r>
              <a:rPr lang="en-US" sz="3200" dirty="0" smtClean="0"/>
              <a:t>it down (focus)</a:t>
            </a:r>
            <a:endParaRPr lang="en-US" sz="3200" dirty="0"/>
          </a:p>
          <a:p>
            <a:pPr algn="ctr">
              <a:defRPr/>
            </a:pPr>
            <a:r>
              <a:rPr lang="en-US" sz="3200" dirty="0"/>
              <a:t>3) </a:t>
            </a:r>
            <a:r>
              <a:rPr lang="en-US" sz="3200" dirty="0" smtClean="0"/>
              <a:t>Create </a:t>
            </a:r>
            <a:r>
              <a:rPr lang="en-US" sz="3200" dirty="0"/>
              <a:t>a research/essential question</a:t>
            </a:r>
            <a:r>
              <a:rPr lang="en-US" sz="3200" dirty="0" smtClean="0"/>
              <a:t>.</a:t>
            </a:r>
            <a:endParaRPr lang="en-US" sz="3200" dirty="0"/>
          </a:p>
          <a:p>
            <a:pPr marL="457200" indent="-457200" algn="ctr">
              <a:buFontTx/>
              <a:buAutoNum type="arabicParenR" startAt="4"/>
              <a:defRPr/>
            </a:pPr>
            <a:r>
              <a:rPr lang="en-US" sz="3200" dirty="0"/>
              <a:t>Pull out KEY </a:t>
            </a:r>
            <a:r>
              <a:rPr lang="en-US" sz="3200" dirty="0" smtClean="0"/>
              <a:t>WORDS</a:t>
            </a:r>
            <a:endParaRPr lang="en-US" sz="3200" dirty="0"/>
          </a:p>
          <a:p>
            <a:pPr algn="ctr">
              <a:defRPr/>
            </a:pPr>
            <a:r>
              <a:rPr lang="en-US" sz="3200" dirty="0"/>
              <a:t>5) Enter your key words into </a:t>
            </a:r>
            <a:r>
              <a:rPr lang="en-US" sz="3200" dirty="0" smtClean="0"/>
              <a:t>search engine</a:t>
            </a:r>
          </a:p>
          <a:p>
            <a:pPr algn="ctr">
              <a:defRPr/>
            </a:pPr>
            <a:r>
              <a:rPr lang="en-US" sz="3200" dirty="0" smtClean="0"/>
              <a:t>6</a:t>
            </a:r>
            <a:r>
              <a:rPr lang="en-US" sz="3200" dirty="0"/>
              <a:t>) </a:t>
            </a:r>
            <a:r>
              <a:rPr lang="en-US" sz="3200" dirty="0" smtClean="0"/>
              <a:t>Evaluate results page</a:t>
            </a:r>
            <a:endParaRPr lang="en-US" sz="3200" dirty="0"/>
          </a:p>
          <a:p>
            <a:pPr algn="ctr">
              <a:defRPr/>
            </a:pPr>
            <a:r>
              <a:rPr lang="en-US" sz="3200" dirty="0"/>
              <a:t>7) Chose a reliable </a:t>
            </a:r>
            <a:r>
              <a:rPr lang="en-US" sz="3200" dirty="0" smtClean="0"/>
              <a:t>source/best web site </a:t>
            </a:r>
            <a:endParaRPr lang="en-US" sz="3200" dirty="0"/>
          </a:p>
          <a:p>
            <a:pPr>
              <a:defRPr/>
            </a:pPr>
            <a:endParaRPr lang="en-US" sz="3600" b="1" dirty="0">
              <a:solidFill>
                <a:srgbClr val="0070C0"/>
              </a:solidFill>
            </a:endParaRPr>
          </a:p>
          <a:p>
            <a:pPr algn="ctr">
              <a:buNone/>
            </a:pPr>
            <a:r>
              <a:rPr lang="en-US" altLang="en-US" sz="3600" b="1" dirty="0">
                <a:solidFill>
                  <a:srgbClr val="0070C0"/>
                </a:solidFill>
              </a:rPr>
              <a:t>Today we will add on two more steps </a:t>
            </a:r>
            <a:endParaRPr lang="en-US" altLang="en-US" sz="3600" b="1" dirty="0" smtClean="0">
              <a:solidFill>
                <a:srgbClr val="0070C0"/>
              </a:solidFill>
            </a:endParaRPr>
          </a:p>
          <a:p>
            <a:pPr algn="ctr">
              <a:buNone/>
            </a:pPr>
            <a:r>
              <a:rPr lang="en-US" altLang="en-US" sz="3600" b="1" dirty="0" smtClean="0">
                <a:solidFill>
                  <a:srgbClr val="0070C0"/>
                </a:solidFill>
              </a:rPr>
              <a:t>to our </a:t>
            </a:r>
            <a:r>
              <a:rPr lang="en-US" altLang="en-US" sz="3600" b="1" dirty="0">
                <a:solidFill>
                  <a:srgbClr val="0070C0"/>
                </a:solidFill>
              </a:rPr>
              <a:t>research </a:t>
            </a:r>
            <a:r>
              <a:rPr lang="en-US" altLang="en-US" sz="3600" b="1" dirty="0" smtClean="0">
                <a:solidFill>
                  <a:srgbClr val="0070C0"/>
                </a:solidFill>
              </a:rPr>
              <a:t>Process!  </a:t>
            </a:r>
            <a:endParaRPr lang="en-US" altLang="en-US" sz="3600" b="1" dirty="0">
              <a:solidFill>
                <a:srgbClr val="0070C0"/>
              </a:solidFill>
            </a:endParaRPr>
          </a:p>
        </p:txBody>
      </p:sp>
    </p:spTree>
    <p:extLst>
      <p:ext uri="{BB962C8B-B14F-4D97-AF65-F5344CB8AC3E}">
        <p14:creationId xmlns:p14="http://schemas.microsoft.com/office/powerpoint/2010/main" val="3834642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120650"/>
            <a:ext cx="8915400" cy="102235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1"/>
          <p:cNvSpPr>
            <a:spLocks noGrp="1"/>
          </p:cNvSpPr>
          <p:nvPr>
            <p:ph type="title" idx="4294967295"/>
          </p:nvPr>
        </p:nvSpPr>
        <p:spPr>
          <a:xfrm>
            <a:off x="304800" y="0"/>
            <a:ext cx="8509529" cy="615950"/>
          </a:xfrm>
        </p:spPr>
        <p:txBody>
          <a:bodyPr>
            <a:normAutofit fontScale="90000"/>
          </a:bodyPr>
          <a:lstStyle/>
          <a:p>
            <a:r>
              <a:rPr lang="en-US" sz="4000" b="1" dirty="0" smtClean="0"/>
              <a:t/>
            </a:r>
            <a:br>
              <a:rPr lang="en-US" sz="4000" b="1" dirty="0" smtClean="0"/>
            </a:br>
            <a:r>
              <a:rPr lang="en-US" sz="4000" b="1" dirty="0" smtClean="0"/>
              <a:t/>
            </a:r>
            <a:br>
              <a:rPr lang="en-US" sz="4000" b="1" dirty="0" smtClean="0"/>
            </a:br>
            <a:r>
              <a:rPr lang="en-US" dirty="0" smtClean="0">
                <a:solidFill>
                  <a:schemeClr val="tx2">
                    <a:satMod val="130000"/>
                  </a:schemeClr>
                </a:solidFill>
              </a:rPr>
              <a:t/>
            </a:r>
            <a:br>
              <a:rPr lang="en-US" dirty="0" smtClean="0">
                <a:solidFill>
                  <a:schemeClr val="tx2">
                    <a:satMod val="130000"/>
                  </a:schemeClr>
                </a:solidFill>
              </a:rPr>
            </a:br>
            <a:r>
              <a:rPr lang="en-US" altLang="en-US" sz="3100" i="1" dirty="0">
                <a:solidFill>
                  <a:srgbClr val="FF0000"/>
                </a:solidFill>
              </a:rPr>
              <a:t>My teacher gave me an assignment to do a research paper on </a:t>
            </a:r>
            <a:r>
              <a:rPr lang="en-US" altLang="en-US" sz="3100" i="1" dirty="0" smtClean="0">
                <a:solidFill>
                  <a:srgbClr val="FF0000"/>
                </a:solidFill>
              </a:rPr>
              <a:t>severe weather.</a:t>
            </a:r>
            <a:r>
              <a:rPr lang="en-US" altLang="en-US" sz="4000" b="1" u="sng" dirty="0"/>
              <a:t/>
            </a:r>
            <a:br>
              <a:rPr lang="en-US" altLang="en-US" sz="4000" b="1" u="sng" dirty="0"/>
            </a:br>
            <a:r>
              <a:rPr lang="en-US" altLang="en-US" sz="4000" b="1" u="sng" dirty="0"/>
              <a:t/>
            </a:r>
            <a:br>
              <a:rPr lang="en-US" altLang="en-US" sz="4000" b="1" u="sng" dirty="0"/>
            </a:br>
            <a:endParaRPr lang="en-US" altLang="en-US" sz="4000" b="1" u="sng" dirty="0" smtClean="0"/>
          </a:p>
        </p:txBody>
      </p:sp>
      <p:sp>
        <p:nvSpPr>
          <p:cNvPr id="6" name="Rectangle 5"/>
          <p:cNvSpPr/>
          <p:nvPr/>
        </p:nvSpPr>
        <p:spPr>
          <a:xfrm>
            <a:off x="74876" y="1447800"/>
            <a:ext cx="8969375" cy="5016758"/>
          </a:xfrm>
          <a:prstGeom prst="rect">
            <a:avLst/>
          </a:prstGeom>
        </p:spPr>
        <p:txBody>
          <a:bodyPr>
            <a:spAutoFit/>
          </a:bodyPr>
          <a:lstStyle/>
          <a:p>
            <a:pPr marL="457200" indent="-457200" algn="ctr">
              <a:buFontTx/>
              <a:buAutoNum type="arabicParenR"/>
              <a:defRPr/>
            </a:pPr>
            <a:r>
              <a:rPr lang="en-US" sz="2800" dirty="0" smtClean="0"/>
              <a:t>Topic: </a:t>
            </a:r>
            <a:r>
              <a:rPr lang="en-US" sz="2800" b="1" dirty="0" smtClean="0">
                <a:solidFill>
                  <a:srgbClr val="0070C0"/>
                </a:solidFill>
              </a:rPr>
              <a:t>Severe Weather</a:t>
            </a:r>
            <a:endParaRPr lang="en-US" sz="2800" b="1" dirty="0">
              <a:solidFill>
                <a:srgbClr val="0070C0"/>
              </a:solidFill>
            </a:endParaRPr>
          </a:p>
          <a:p>
            <a:pPr algn="ctr">
              <a:defRPr/>
            </a:pPr>
            <a:r>
              <a:rPr lang="en-US" sz="2800" dirty="0"/>
              <a:t>2) </a:t>
            </a:r>
            <a:r>
              <a:rPr lang="en-US" sz="2800" dirty="0" smtClean="0"/>
              <a:t>Focus: </a:t>
            </a:r>
            <a:r>
              <a:rPr lang="en-US" sz="2800" b="1" dirty="0" smtClean="0">
                <a:solidFill>
                  <a:srgbClr val="0070C0"/>
                </a:solidFill>
              </a:rPr>
              <a:t>Lightning</a:t>
            </a:r>
            <a:endParaRPr lang="en-US" sz="2800" b="1" dirty="0">
              <a:solidFill>
                <a:srgbClr val="0070C0"/>
              </a:solidFill>
            </a:endParaRPr>
          </a:p>
          <a:p>
            <a:pPr algn="ctr">
              <a:defRPr/>
            </a:pPr>
            <a:r>
              <a:rPr lang="en-US" sz="2800" dirty="0"/>
              <a:t>3) </a:t>
            </a:r>
            <a:r>
              <a:rPr lang="en-US" sz="2800" dirty="0" smtClean="0"/>
              <a:t>Create </a:t>
            </a:r>
            <a:r>
              <a:rPr lang="en-US" sz="2800" dirty="0"/>
              <a:t>a research/essential question</a:t>
            </a:r>
            <a:r>
              <a:rPr lang="en-US" sz="2800" dirty="0" smtClean="0"/>
              <a:t>.</a:t>
            </a:r>
            <a:endParaRPr lang="en-US" sz="2800" dirty="0"/>
          </a:p>
          <a:p>
            <a:pPr algn="ctr">
              <a:defRPr/>
            </a:pPr>
            <a:r>
              <a:rPr lang="en-US" sz="2800" b="1" i="1" dirty="0" smtClean="0">
                <a:solidFill>
                  <a:srgbClr val="0070C0"/>
                </a:solidFill>
              </a:rPr>
              <a:t>How hot is lightning?</a:t>
            </a:r>
            <a:endParaRPr lang="en-US" sz="2800" b="1" i="1" dirty="0">
              <a:solidFill>
                <a:srgbClr val="0070C0"/>
              </a:solidFill>
            </a:endParaRPr>
          </a:p>
          <a:p>
            <a:pPr algn="ctr">
              <a:defRPr/>
            </a:pPr>
            <a:r>
              <a:rPr lang="en-US" sz="2800" dirty="0"/>
              <a:t>5) K</a:t>
            </a:r>
            <a:r>
              <a:rPr lang="en-US" sz="2800" dirty="0" smtClean="0"/>
              <a:t>ey Words: </a:t>
            </a:r>
            <a:r>
              <a:rPr lang="en-US" sz="2800" b="1" dirty="0" smtClean="0">
                <a:solidFill>
                  <a:srgbClr val="0070C0"/>
                </a:solidFill>
              </a:rPr>
              <a:t>lightning temperature</a:t>
            </a:r>
          </a:p>
          <a:p>
            <a:pPr algn="ctr">
              <a:defRPr/>
            </a:pPr>
            <a:r>
              <a:rPr lang="en-US" sz="2800" dirty="0" smtClean="0"/>
              <a:t>6</a:t>
            </a:r>
            <a:r>
              <a:rPr lang="en-US" sz="2800" dirty="0"/>
              <a:t>) Once I had my key words, I typed them into my search engine and came up with my results page and I </a:t>
            </a:r>
            <a:endParaRPr lang="en-US" sz="2800" dirty="0" smtClean="0"/>
          </a:p>
          <a:p>
            <a:pPr algn="ctr">
              <a:defRPr/>
            </a:pPr>
            <a:r>
              <a:rPr lang="en-US" sz="2800" b="1" dirty="0" smtClean="0"/>
              <a:t>EVALUATED </a:t>
            </a:r>
            <a:r>
              <a:rPr lang="en-US" sz="2800" b="1" dirty="0"/>
              <a:t>THE </a:t>
            </a:r>
            <a:r>
              <a:rPr lang="en-US" sz="2800" b="1" dirty="0" smtClean="0"/>
              <a:t>SITES</a:t>
            </a:r>
            <a:endParaRPr lang="en-US" sz="2800" dirty="0"/>
          </a:p>
          <a:p>
            <a:pPr algn="ctr">
              <a:defRPr/>
            </a:pPr>
            <a:r>
              <a:rPr lang="en-US" sz="2800" dirty="0"/>
              <a:t>7) Finally I found a great </a:t>
            </a:r>
            <a:r>
              <a:rPr lang="en-US" sz="2800" dirty="0" smtClean="0"/>
              <a:t>website </a:t>
            </a:r>
            <a:r>
              <a:rPr lang="en-US" sz="2800" dirty="0"/>
              <a:t>to use as my reliable source</a:t>
            </a:r>
            <a:r>
              <a:rPr lang="en-US" sz="2800" dirty="0" smtClean="0"/>
              <a:t>!</a:t>
            </a:r>
          </a:p>
          <a:p>
            <a:pPr algn="ctr">
              <a:defRPr/>
            </a:pPr>
            <a:endParaRPr lang="en-US" sz="2000" dirty="0" smtClean="0"/>
          </a:p>
          <a:p>
            <a:pPr algn="ctr">
              <a:defRPr/>
            </a:pPr>
            <a:r>
              <a:rPr lang="en-US" sz="2000" i="1" dirty="0">
                <a:solidFill>
                  <a:srgbClr val="0070C0"/>
                </a:solidFill>
              </a:rPr>
              <a:t>http://news.discovery.com/earth/is-lightning-hotter-than-the-sun.htm</a:t>
            </a:r>
            <a:endParaRPr lang="en-US" sz="2000" dirty="0"/>
          </a:p>
        </p:txBody>
      </p:sp>
    </p:spTree>
    <p:extLst>
      <p:ext uri="{BB962C8B-B14F-4D97-AF65-F5344CB8AC3E}">
        <p14:creationId xmlns:p14="http://schemas.microsoft.com/office/powerpoint/2010/main" val="1343671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72390"/>
            <a:ext cx="4343400" cy="6096000"/>
          </a:xfrm>
          <a:prstGeom prst="rect">
            <a:avLst/>
          </a:prstGeom>
          <a:ln>
            <a:noFill/>
          </a:ln>
          <a:effectLst>
            <a:outerShdw blurRad="292100" dist="139700" dir="2700000" algn="tl" rotWithShape="0">
              <a:srgbClr val="333333">
                <a:alpha val="65000"/>
              </a:srgbClr>
            </a:outerShdw>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72390"/>
            <a:ext cx="4495800" cy="6096000"/>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990600" y="6324600"/>
            <a:ext cx="2286000" cy="369332"/>
          </a:xfrm>
          <a:prstGeom prst="rect">
            <a:avLst/>
          </a:prstGeom>
          <a:noFill/>
        </p:spPr>
        <p:txBody>
          <a:bodyPr wrap="square" rtlCol="0">
            <a:spAutoFit/>
          </a:bodyPr>
          <a:lstStyle/>
          <a:p>
            <a:r>
              <a:rPr lang="en-US" b="1" dirty="0" smtClean="0">
                <a:solidFill>
                  <a:srgbClr val="FF0000"/>
                </a:solidFill>
              </a:rPr>
              <a:t>Evaluate Results Page</a:t>
            </a:r>
            <a:endParaRPr lang="en-US" b="1" dirty="0">
              <a:solidFill>
                <a:srgbClr val="FF0000"/>
              </a:solidFill>
            </a:endParaRPr>
          </a:p>
        </p:txBody>
      </p:sp>
      <p:sp>
        <p:nvSpPr>
          <p:cNvPr id="5" name="TextBox 4"/>
          <p:cNvSpPr txBox="1"/>
          <p:nvPr/>
        </p:nvSpPr>
        <p:spPr>
          <a:xfrm>
            <a:off x="5105400" y="6324600"/>
            <a:ext cx="3810000" cy="369332"/>
          </a:xfrm>
          <a:prstGeom prst="rect">
            <a:avLst/>
          </a:prstGeom>
          <a:noFill/>
        </p:spPr>
        <p:txBody>
          <a:bodyPr wrap="square" rtlCol="0">
            <a:spAutoFit/>
          </a:bodyPr>
          <a:lstStyle/>
          <a:p>
            <a:r>
              <a:rPr lang="en-US" b="1" dirty="0" smtClean="0">
                <a:solidFill>
                  <a:srgbClr val="FF0000"/>
                </a:solidFill>
              </a:rPr>
              <a:t>Select a Website/Reliable Source</a:t>
            </a:r>
            <a:endParaRPr lang="en-US" b="1" dirty="0">
              <a:solidFill>
                <a:srgbClr val="FF0000"/>
              </a:solidFill>
            </a:endParaRPr>
          </a:p>
        </p:txBody>
      </p:sp>
      <p:sp>
        <p:nvSpPr>
          <p:cNvPr id="6" name="Down Arrow 5"/>
          <p:cNvSpPr/>
          <p:nvPr/>
        </p:nvSpPr>
        <p:spPr>
          <a:xfrm rot="2637234">
            <a:off x="1873137" y="1534294"/>
            <a:ext cx="211450" cy="994552"/>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47900" y="934670"/>
            <a:ext cx="2362200" cy="1323439"/>
          </a:xfrm>
          <a:prstGeom prst="rect">
            <a:avLst/>
          </a:prstGeom>
          <a:solidFill>
            <a:schemeClr val="bg1">
              <a:lumMod val="95000"/>
            </a:schemeClr>
          </a:solidFill>
          <a:ln w="19050">
            <a:solidFill>
              <a:srgbClr val="FF0000"/>
            </a:solidFill>
          </a:ln>
        </p:spPr>
        <p:txBody>
          <a:bodyPr wrap="square" rtlCol="0">
            <a:spAutoFit/>
          </a:bodyPr>
          <a:lstStyle/>
          <a:p>
            <a:pPr algn="ctr"/>
            <a:r>
              <a:rPr lang="en-US" sz="1600" b="1" dirty="0" smtClean="0">
                <a:solidFill>
                  <a:srgbClr val="FF0000"/>
                </a:solidFill>
              </a:rPr>
              <a:t>I read the short descriptions and the first article turned out to be a great one thanks to my precise Key Words!</a:t>
            </a:r>
            <a:endParaRPr lang="en-US" sz="1600" b="1" dirty="0">
              <a:solidFill>
                <a:srgbClr val="FF0000"/>
              </a:solidFill>
            </a:endParaRPr>
          </a:p>
        </p:txBody>
      </p:sp>
    </p:spTree>
    <p:extLst>
      <p:ext uri="{BB962C8B-B14F-4D97-AF65-F5344CB8AC3E}">
        <p14:creationId xmlns:p14="http://schemas.microsoft.com/office/powerpoint/2010/main" val="3819206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38400" y="76200"/>
            <a:ext cx="4114800" cy="6858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4756150"/>
            <a:ext cx="3124200" cy="2082800"/>
          </a:xfrm>
          <a:prstGeom prst="rect">
            <a:avLst/>
          </a:prstGeom>
        </p:spPr>
      </p:pic>
      <p:sp>
        <p:nvSpPr>
          <p:cNvPr id="4" name="Rectangle 3"/>
          <p:cNvSpPr/>
          <p:nvPr/>
        </p:nvSpPr>
        <p:spPr>
          <a:xfrm>
            <a:off x="-76200" y="82858"/>
            <a:ext cx="9144000" cy="9787295"/>
          </a:xfrm>
          <a:prstGeom prst="rect">
            <a:avLst/>
          </a:prstGeom>
        </p:spPr>
        <p:txBody>
          <a:bodyPr wrap="square">
            <a:spAutoFit/>
          </a:bodyPr>
          <a:lstStyle/>
          <a:p>
            <a:pPr algn="ctr"/>
            <a:r>
              <a:rPr lang="en-US" altLang="en-US" sz="3200" b="1" u="sng" dirty="0" smtClean="0"/>
              <a:t>Step 8:  Taking Notes</a:t>
            </a:r>
          </a:p>
          <a:p>
            <a:pPr algn="ctr"/>
            <a:endParaRPr lang="en-US" altLang="en-US" sz="3000" dirty="0"/>
          </a:p>
          <a:p>
            <a:pPr algn="ctr"/>
            <a:r>
              <a:rPr lang="en-US" altLang="en-US" sz="3000" dirty="0" smtClean="0"/>
              <a:t>Once you have found your reliable source and you begin your research, you will need to keep notes on the information and facts you find. </a:t>
            </a:r>
            <a:r>
              <a:rPr lang="en-US" sz="3000" dirty="0" smtClean="0"/>
              <a:t>You will need to read or skim the article to look for facts to complete your research.  Make sure you just don’t copy all the sentences from the article, but instead just jot down the facts that you need.  Your research doesn’t need to be in complete sentences. Sometimes I use bullets to write down the facts I’m recording:</a:t>
            </a:r>
          </a:p>
          <a:p>
            <a:pPr algn="ctr"/>
            <a:endParaRPr lang="en-US" sz="3000" dirty="0"/>
          </a:p>
          <a:p>
            <a:pPr marL="457200" indent="-457200">
              <a:buFont typeface="Arial" panose="020B0604020202020204" pitchFamily="34" charset="0"/>
              <a:buChar char="•"/>
            </a:pPr>
            <a:r>
              <a:rPr lang="en-US" sz="3000" i="1" dirty="0" smtClean="0">
                <a:solidFill>
                  <a:srgbClr val="FF0000"/>
                </a:solidFill>
              </a:rPr>
              <a:t>Bolt of lighting-reach temp. of 50,000 degrees</a:t>
            </a:r>
          </a:p>
          <a:p>
            <a:pPr marL="457200" indent="-457200">
              <a:buFont typeface="Arial" panose="020B0604020202020204" pitchFamily="34" charset="0"/>
              <a:buChar char="•"/>
            </a:pPr>
            <a:r>
              <a:rPr lang="en-US" sz="3000" i="1" dirty="0" smtClean="0">
                <a:solidFill>
                  <a:srgbClr val="FF0000"/>
                </a:solidFill>
              </a:rPr>
              <a:t>5 times hotter than sun</a:t>
            </a:r>
          </a:p>
          <a:p>
            <a:endParaRPr lang="en-US" sz="3000" i="1" dirty="0" smtClean="0">
              <a:solidFill>
                <a:srgbClr val="FF0000"/>
              </a:solidFill>
            </a:endParaRPr>
          </a:p>
          <a:p>
            <a:pPr marL="457200" indent="-457200">
              <a:buFont typeface="Arial" panose="020B0604020202020204" pitchFamily="34" charset="0"/>
              <a:buChar char="•"/>
            </a:pPr>
            <a:endParaRPr lang="en-US" sz="3000" i="1" dirty="0" smtClean="0">
              <a:solidFill>
                <a:srgbClr val="FF0000"/>
              </a:solidFill>
            </a:endParaRPr>
          </a:p>
          <a:p>
            <a:pPr marL="457200" indent="-457200">
              <a:buFont typeface="Arial" panose="020B0604020202020204" pitchFamily="34" charset="0"/>
              <a:buChar char="•"/>
            </a:pPr>
            <a:endParaRPr lang="en-US" sz="3000" i="1" dirty="0" smtClean="0">
              <a:solidFill>
                <a:srgbClr val="FF0000"/>
              </a:solidFill>
            </a:endParaRPr>
          </a:p>
          <a:p>
            <a:pPr marL="457200" indent="-457200">
              <a:buFont typeface="Arial" panose="020B0604020202020204" pitchFamily="34" charset="0"/>
              <a:buChar char="•"/>
            </a:pPr>
            <a:endParaRPr lang="en-US" sz="3000" i="1" dirty="0" smtClean="0">
              <a:solidFill>
                <a:srgbClr val="FF0000"/>
              </a:solidFill>
            </a:endParaRPr>
          </a:p>
          <a:p>
            <a:endParaRPr lang="en-US" sz="2800" dirty="0" smtClean="0"/>
          </a:p>
          <a:p>
            <a:endParaRPr lang="en-US" sz="2800" dirty="0" smtClean="0"/>
          </a:p>
          <a:p>
            <a:endParaRPr lang="en-US" sz="3200" dirty="0"/>
          </a:p>
        </p:txBody>
      </p:sp>
    </p:spTree>
    <p:extLst>
      <p:ext uri="{BB962C8B-B14F-4D97-AF65-F5344CB8AC3E}">
        <p14:creationId xmlns:p14="http://schemas.microsoft.com/office/powerpoint/2010/main" val="2785488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120650"/>
            <a:ext cx="8915400" cy="6858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438400" y="120650"/>
            <a:ext cx="4038600" cy="671284"/>
          </a:xfrm>
        </p:spPr>
        <p:txBody>
          <a:bodyPr>
            <a:normAutofit fontScale="90000"/>
          </a:bodyPr>
          <a:lstStyle/>
          <a:p>
            <a:pPr eaLnBrk="1" fontAlgn="auto" hangingPunct="1">
              <a:spcAft>
                <a:spcPts val="0"/>
              </a:spcAft>
              <a:defRPr/>
            </a:pPr>
            <a:r>
              <a:rPr lang="en-US" dirty="0" smtClean="0">
                <a:solidFill>
                  <a:schemeClr val="tx2">
                    <a:satMod val="130000"/>
                  </a:schemeClr>
                </a:solidFill>
              </a:rPr>
              <a:t>Plagiarism</a:t>
            </a:r>
            <a:endParaRPr lang="en-US" dirty="0">
              <a:solidFill>
                <a:schemeClr val="tx2">
                  <a:satMod val="130000"/>
                </a:schemeClr>
              </a:solidFill>
            </a:endParaRPr>
          </a:p>
        </p:txBody>
      </p:sp>
      <p:sp>
        <p:nvSpPr>
          <p:cNvPr id="15363" name="Content Placeholder 2"/>
          <p:cNvSpPr>
            <a:spLocks noGrp="1"/>
          </p:cNvSpPr>
          <p:nvPr>
            <p:ph idx="1"/>
          </p:nvPr>
        </p:nvSpPr>
        <p:spPr>
          <a:xfrm>
            <a:off x="180975" y="2170112"/>
            <a:ext cx="8943975" cy="4525963"/>
          </a:xfrm>
        </p:spPr>
        <p:txBody>
          <a:bodyPr/>
          <a:lstStyle/>
          <a:p>
            <a:pPr marL="0" indent="0" eaLnBrk="1" hangingPunct="1">
              <a:buNone/>
            </a:pPr>
            <a:r>
              <a:rPr lang="en-US" altLang="en-US" dirty="0" smtClean="0"/>
              <a:t>Plagiarism is </a:t>
            </a:r>
            <a:r>
              <a:rPr lang="en-US" altLang="en-US" b="1" dirty="0" smtClean="0">
                <a:solidFill>
                  <a:schemeClr val="tx2"/>
                </a:solidFill>
              </a:rPr>
              <a:t>stealing</a:t>
            </a:r>
            <a:r>
              <a:rPr lang="en-US" altLang="en-US" dirty="0" smtClean="0"/>
              <a:t>.</a:t>
            </a:r>
          </a:p>
          <a:p>
            <a:pPr lvl="1" eaLnBrk="1" hangingPunct="1"/>
            <a:r>
              <a:rPr lang="en-US" altLang="en-US" dirty="0" smtClean="0"/>
              <a:t>If you go to someone’s house and take his or her iPod without asking and pretend that it is yours, that is stealing.</a:t>
            </a:r>
          </a:p>
          <a:p>
            <a:pPr lvl="1" eaLnBrk="1" hangingPunct="1"/>
            <a:r>
              <a:rPr lang="en-US" altLang="en-US" dirty="0" smtClean="0"/>
              <a:t>Reading a book or an internet article, copying the words from it, and pretending they are your original thoughts is also stealing.</a:t>
            </a:r>
          </a:p>
        </p:txBody>
      </p:sp>
      <p:sp>
        <p:nvSpPr>
          <p:cNvPr id="5" name="Rectangle 4"/>
          <p:cNvSpPr/>
          <p:nvPr/>
        </p:nvSpPr>
        <p:spPr>
          <a:xfrm>
            <a:off x="347662" y="896376"/>
            <a:ext cx="8610600" cy="1077218"/>
          </a:xfrm>
          <a:prstGeom prst="rect">
            <a:avLst/>
          </a:prstGeom>
        </p:spPr>
        <p:txBody>
          <a:bodyPr wrap="square">
            <a:spAutoFit/>
          </a:bodyPr>
          <a:lstStyle/>
          <a:p>
            <a:pPr>
              <a:buNone/>
            </a:pPr>
            <a:r>
              <a:rPr lang="en-US" altLang="en-US" sz="3200" dirty="0" smtClean="0"/>
              <a:t>But </a:t>
            </a:r>
            <a:r>
              <a:rPr lang="en-US" altLang="en-US" sz="3200" dirty="0"/>
              <a:t>before we go any further, we should talk about something called </a:t>
            </a:r>
            <a:r>
              <a:rPr lang="en-US" altLang="en-US" sz="3200" b="1" dirty="0">
                <a:solidFill>
                  <a:schemeClr val="tx2"/>
                </a:solidFill>
              </a:rPr>
              <a:t>Plagiarism</a:t>
            </a:r>
            <a:r>
              <a:rPr lang="en-US" altLang="en-US" sz="3200" dirty="0">
                <a:solidFill>
                  <a:schemeClr val="tx2"/>
                </a:solidFill>
              </a:rPr>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5140960"/>
            <a:ext cx="3371850" cy="153606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1143000"/>
          </a:xfrm>
        </p:spPr>
        <p:txBody>
          <a:bodyPr>
            <a:normAutofit/>
          </a:bodyPr>
          <a:lstStyle/>
          <a:p>
            <a:pPr eaLnBrk="1" fontAlgn="auto" hangingPunct="1">
              <a:spcAft>
                <a:spcPts val="0"/>
              </a:spcAft>
              <a:defRPr/>
            </a:pPr>
            <a:r>
              <a:rPr lang="en-US" sz="4800" dirty="0" smtClean="0">
                <a:solidFill>
                  <a:schemeClr val="tx2">
                    <a:satMod val="130000"/>
                  </a:schemeClr>
                </a:solidFill>
              </a:rPr>
              <a:t>Plagiarism</a:t>
            </a:r>
            <a:endParaRPr lang="en-US" sz="4800" dirty="0">
              <a:solidFill>
                <a:schemeClr val="tx2">
                  <a:satMod val="130000"/>
                </a:schemeClr>
              </a:solidFill>
            </a:endParaRPr>
          </a:p>
        </p:txBody>
      </p:sp>
      <p:sp>
        <p:nvSpPr>
          <p:cNvPr id="3" name="Content Placeholder 2"/>
          <p:cNvSpPr>
            <a:spLocks noGrp="1"/>
          </p:cNvSpPr>
          <p:nvPr>
            <p:ph idx="1"/>
          </p:nvPr>
        </p:nvSpPr>
        <p:spPr>
          <a:xfrm>
            <a:off x="381000" y="1905000"/>
            <a:ext cx="7497763" cy="4800600"/>
          </a:xfrm>
        </p:spPr>
        <p:txBody>
          <a:bodyPr>
            <a:normAutofit/>
          </a:bodyPr>
          <a:lstStyle/>
          <a:p>
            <a:pPr marL="365760" indent="-283464" eaLnBrk="1" fontAlgn="auto" hangingPunct="1">
              <a:spcAft>
                <a:spcPts val="0"/>
              </a:spcAft>
              <a:buFont typeface="Wingdings 2"/>
              <a:buChar char=""/>
              <a:defRPr/>
            </a:pPr>
            <a:r>
              <a:rPr lang="en-US" dirty="0" smtClean="0"/>
              <a:t>Plagiarism is </a:t>
            </a:r>
            <a:r>
              <a:rPr lang="en-US" dirty="0" smtClean="0">
                <a:solidFill>
                  <a:schemeClr val="tx2"/>
                </a:solidFill>
              </a:rPr>
              <a:t>against the law</a:t>
            </a:r>
            <a:r>
              <a:rPr lang="en-US" dirty="0" smtClean="0"/>
              <a:t>.</a:t>
            </a:r>
          </a:p>
          <a:p>
            <a:pPr marL="640080" lvl="1" indent="-237744" eaLnBrk="1" fontAlgn="auto" hangingPunct="1">
              <a:spcAft>
                <a:spcPts val="0"/>
              </a:spcAft>
              <a:buFont typeface="Verdana"/>
              <a:buChar char="◦"/>
              <a:defRPr/>
            </a:pPr>
            <a:r>
              <a:rPr lang="en-US" sz="2400" dirty="0" smtClean="0"/>
              <a:t>UCLA Law has compiled a list of lawsuits filed over the last 100 years for plagiarism in the music industry alone at this website: </a:t>
            </a:r>
            <a:r>
              <a:rPr lang="en-US" sz="2400" dirty="0" smtClean="0">
                <a:hlinkClick r:id="rId2"/>
              </a:rPr>
              <a:t>http://cip.law.ucla.edu/song.html</a:t>
            </a:r>
            <a:r>
              <a:rPr lang="en-US" sz="2400" dirty="0" smtClean="0"/>
              <a:t> </a:t>
            </a:r>
            <a:endParaRPr lang="en-US" dirty="0" smtClean="0">
              <a:solidFill>
                <a:schemeClr val="accent6">
                  <a:lumMod val="75000"/>
                </a:schemeClr>
              </a:solidFill>
            </a:endParaRPr>
          </a:p>
          <a:p>
            <a:pPr marL="365760" indent="-283464" eaLnBrk="1" fontAlgn="auto" hangingPunct="1">
              <a:spcAft>
                <a:spcPts val="0"/>
              </a:spcAft>
              <a:buFont typeface="Wingdings 2"/>
              <a:buChar char=""/>
              <a:defRPr/>
            </a:pPr>
            <a:r>
              <a:rPr lang="en-US" dirty="0" smtClean="0"/>
              <a:t>College students have been </a:t>
            </a:r>
            <a:r>
              <a:rPr lang="en-US" i="1" dirty="0" smtClean="0"/>
              <a:t>expelled</a:t>
            </a:r>
            <a:r>
              <a:rPr lang="en-US" dirty="0" smtClean="0"/>
              <a:t> from school for plagiarism.</a:t>
            </a:r>
          </a:p>
          <a:p>
            <a:pPr marL="365760" indent="-283464" eaLnBrk="1" fontAlgn="auto" hangingPunct="1">
              <a:spcAft>
                <a:spcPts val="0"/>
              </a:spcAft>
              <a:buFont typeface="Wingdings 2"/>
              <a:buChar char=""/>
              <a:defRPr/>
            </a:pPr>
            <a:r>
              <a:rPr lang="en-US" dirty="0" smtClean="0"/>
              <a:t>Students caught plagiarizing, </a:t>
            </a:r>
            <a:r>
              <a:rPr lang="en-US" i="1" dirty="0" smtClean="0"/>
              <a:t>at the very least</a:t>
            </a:r>
            <a:r>
              <a:rPr lang="en-US" dirty="0" smtClean="0"/>
              <a:t>, fail their assignments.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152400"/>
            <a:ext cx="2295525" cy="199072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6700" y="4548011"/>
            <a:ext cx="8534400" cy="180755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 y="120650"/>
            <a:ext cx="8915400" cy="86995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9100" y="0"/>
            <a:ext cx="8229600" cy="1143000"/>
          </a:xfrm>
        </p:spPr>
        <p:txBody>
          <a:bodyPr/>
          <a:lstStyle/>
          <a:p>
            <a:pPr eaLnBrk="1" fontAlgn="auto" hangingPunct="1">
              <a:spcAft>
                <a:spcPts val="0"/>
              </a:spcAft>
              <a:defRPr/>
            </a:pPr>
            <a:r>
              <a:rPr lang="en-US" b="1" u="sng" dirty="0" smtClean="0">
                <a:solidFill>
                  <a:schemeClr val="tx2">
                    <a:satMod val="130000"/>
                  </a:schemeClr>
                </a:solidFill>
                <a:latin typeface="+mn-lt"/>
              </a:rPr>
              <a:t>How to Avoid Plagiarism</a:t>
            </a:r>
            <a:endParaRPr lang="en-US" b="1" u="sng" dirty="0">
              <a:solidFill>
                <a:schemeClr val="tx2">
                  <a:satMod val="130000"/>
                </a:schemeClr>
              </a:solidFill>
              <a:latin typeface="+mn-lt"/>
            </a:endParaRPr>
          </a:p>
        </p:txBody>
      </p:sp>
      <p:sp>
        <p:nvSpPr>
          <p:cNvPr id="17411" name="Content Placeholder 2"/>
          <p:cNvSpPr>
            <a:spLocks noGrp="1"/>
          </p:cNvSpPr>
          <p:nvPr>
            <p:ph idx="1"/>
          </p:nvPr>
        </p:nvSpPr>
        <p:spPr>
          <a:xfrm>
            <a:off x="0" y="1136904"/>
            <a:ext cx="9067800" cy="5181600"/>
          </a:xfrm>
        </p:spPr>
        <p:txBody>
          <a:bodyPr>
            <a:normAutofit fontScale="85000" lnSpcReduction="20000"/>
          </a:bodyPr>
          <a:lstStyle/>
          <a:p>
            <a:pPr algn="ctr" eaLnBrk="1" hangingPunct="1">
              <a:buNone/>
            </a:pPr>
            <a:r>
              <a:rPr lang="en-US" dirty="0" smtClean="0"/>
              <a:t>	To avoid plagiarism, give credit to the source of your information.  In other words, </a:t>
            </a:r>
          </a:p>
          <a:p>
            <a:pPr algn="ctr" eaLnBrk="1" hangingPunct="1">
              <a:buNone/>
            </a:pPr>
            <a:r>
              <a:rPr lang="en-US" b="1" dirty="0" smtClean="0"/>
              <a:t>CITE YOUR SOURCE!!!</a:t>
            </a:r>
            <a:endParaRPr lang="en-US" dirty="0" smtClean="0"/>
          </a:p>
          <a:p>
            <a:pPr eaLnBrk="1" hangingPunct="1">
              <a:buNone/>
            </a:pPr>
            <a:r>
              <a:rPr lang="en-US" dirty="0" smtClean="0"/>
              <a:t>	Here is how we do that:</a:t>
            </a:r>
          </a:p>
          <a:p>
            <a:pPr eaLnBrk="1" hangingPunct="1">
              <a:buNone/>
            </a:pPr>
            <a:r>
              <a:rPr lang="en-US" dirty="0" smtClean="0"/>
              <a:t>	</a:t>
            </a:r>
          </a:p>
          <a:p>
            <a:pPr algn="ctr" eaLnBrk="1" hangingPunct="1">
              <a:buNone/>
            </a:pPr>
            <a:r>
              <a:rPr lang="en-US" dirty="0" smtClean="0"/>
              <a:t>From the website you are using to record all your research, write down:</a:t>
            </a:r>
          </a:p>
          <a:p>
            <a:pPr eaLnBrk="1" hangingPunct="1">
              <a:buNone/>
            </a:pPr>
            <a:endParaRPr lang="en-US" dirty="0" smtClean="0"/>
          </a:p>
          <a:p>
            <a:pPr lvl="1">
              <a:buFont typeface="Wingdings" pitchFamily="2" charset="2"/>
              <a:buChar char="§"/>
            </a:pPr>
            <a:endParaRPr lang="en-US" b="1" dirty="0" smtClean="0">
              <a:solidFill>
                <a:srgbClr val="FF0000"/>
              </a:solidFill>
            </a:endParaRPr>
          </a:p>
          <a:p>
            <a:pPr lvl="1">
              <a:buFont typeface="Wingdings" pitchFamily="2" charset="2"/>
              <a:buChar char="§"/>
            </a:pPr>
            <a:r>
              <a:rPr lang="en-US" sz="4200" b="1" dirty="0" smtClean="0">
                <a:solidFill>
                  <a:srgbClr val="FF0000"/>
                </a:solidFill>
              </a:rPr>
              <a:t>Last name, first name of author, name of the article (in quotations), name of website, and the date you accessed it.</a:t>
            </a:r>
          </a:p>
          <a:p>
            <a:pPr eaLnBrk="1" hangingPunct="1"/>
            <a:endParaRPr lang="en-US" sz="4200"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1300" y="1752600"/>
            <a:ext cx="2057400" cy="14097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3505200"/>
            <a:ext cx="1066800" cy="93564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603" y="-36751"/>
            <a:ext cx="8001000" cy="762000"/>
          </a:xfrm>
        </p:spPr>
        <p:txBody>
          <a:bodyPr>
            <a:noAutofit/>
          </a:bodyPr>
          <a:lstStyle/>
          <a:p>
            <a:pPr eaLnBrk="1" fontAlgn="auto" hangingPunct="1">
              <a:spcAft>
                <a:spcPts val="0"/>
              </a:spcAft>
              <a:defRPr/>
            </a:pPr>
            <a:r>
              <a:rPr lang="en-US" sz="2800" b="1" u="sng" dirty="0" smtClean="0"/>
              <a:t>Step 9:  Cite Your Source: Here’s What it Looks Like!</a:t>
            </a:r>
            <a:endParaRPr lang="en-US" sz="2800" b="1" u="sng" dirty="0"/>
          </a:p>
        </p:txBody>
      </p:sp>
      <p:sp>
        <p:nvSpPr>
          <p:cNvPr id="18435" name="Content Placeholder 2"/>
          <p:cNvSpPr>
            <a:spLocks noGrp="1"/>
          </p:cNvSpPr>
          <p:nvPr>
            <p:ph idx="1"/>
          </p:nvPr>
        </p:nvSpPr>
        <p:spPr>
          <a:xfrm>
            <a:off x="304800" y="762000"/>
            <a:ext cx="8489950" cy="4800600"/>
          </a:xfrm>
        </p:spPr>
        <p:txBody>
          <a:bodyPr/>
          <a:lstStyle/>
          <a:p>
            <a:pPr eaLnBrk="1" hangingPunct="1">
              <a:buNone/>
            </a:pPr>
            <a:endParaRPr lang="en-US" altLang="en-US" sz="2800" dirty="0" smtClean="0"/>
          </a:p>
          <a:p>
            <a:pPr eaLnBrk="1" hangingPunct="1">
              <a:buNone/>
            </a:pPr>
            <a:endParaRPr lang="en-US" altLang="en-US" sz="2800" dirty="0" smtClean="0"/>
          </a:p>
        </p:txBody>
      </p:sp>
      <p:sp>
        <p:nvSpPr>
          <p:cNvPr id="10" name="TextBox 9"/>
          <p:cNvSpPr txBox="1"/>
          <p:nvPr/>
        </p:nvSpPr>
        <p:spPr>
          <a:xfrm>
            <a:off x="-142518" y="3265567"/>
            <a:ext cx="2375552" cy="707886"/>
          </a:xfrm>
          <a:prstGeom prst="rect">
            <a:avLst/>
          </a:prstGeom>
          <a:noFill/>
        </p:spPr>
        <p:txBody>
          <a:bodyPr wrap="square" rtlCol="0">
            <a:spAutoFit/>
          </a:bodyPr>
          <a:lstStyle/>
          <a:p>
            <a:pPr algn="ctr"/>
            <a:r>
              <a:rPr lang="en-US" sz="2000" b="1" dirty="0" smtClean="0">
                <a:solidFill>
                  <a:srgbClr val="FF0000"/>
                </a:solidFill>
              </a:rPr>
              <a:t>Name of Website</a:t>
            </a:r>
            <a:endParaRPr lang="en-US" sz="2000" b="1" dirty="0">
              <a:solidFill>
                <a:srgbClr val="FF0000"/>
              </a:solidFill>
            </a:endParaRPr>
          </a:p>
          <a:p>
            <a:pPr algn="ctr"/>
            <a:r>
              <a:rPr lang="en-US" sz="2000" b="1" dirty="0" smtClean="0">
                <a:solidFill>
                  <a:srgbClr val="FF0000"/>
                </a:solidFill>
              </a:rPr>
              <a:t>“Discovery News”</a:t>
            </a:r>
            <a:endParaRPr lang="en-US" sz="2000" b="1" dirty="0">
              <a:solidFill>
                <a:srgbClr val="FF0000"/>
              </a:solidFill>
            </a:endParaRPr>
          </a:p>
        </p:txBody>
      </p:sp>
      <p:sp>
        <p:nvSpPr>
          <p:cNvPr id="12" name="TextBox 11"/>
          <p:cNvSpPr txBox="1"/>
          <p:nvPr/>
        </p:nvSpPr>
        <p:spPr>
          <a:xfrm>
            <a:off x="266700" y="841869"/>
            <a:ext cx="8763000" cy="1077218"/>
          </a:xfrm>
          <a:prstGeom prst="rect">
            <a:avLst/>
          </a:prstGeom>
          <a:solidFill>
            <a:schemeClr val="bg1">
              <a:lumMod val="95000"/>
            </a:schemeClr>
          </a:solidFill>
          <a:ln>
            <a:solidFill>
              <a:schemeClr val="tx1"/>
            </a:solidFill>
            <a:prstDash val="sysDash"/>
          </a:ln>
        </p:spPr>
        <p:txBody>
          <a:bodyPr wrap="square" rtlCol="0">
            <a:spAutoFit/>
          </a:bodyPr>
          <a:lstStyle/>
          <a:p>
            <a:r>
              <a:rPr lang="en-US" sz="3200" dirty="0" smtClean="0">
                <a:solidFill>
                  <a:schemeClr val="tx2">
                    <a:lumMod val="75000"/>
                  </a:schemeClr>
                </a:solidFill>
                <a:latin typeface="Goudy Old Style" pitchFamily="18" charset="0"/>
              </a:rPr>
              <a:t>Lamb, Robert, “Is Lightning Hotter Than the Sun?”, Discovery News,  September 18, 2015</a:t>
            </a:r>
            <a:endParaRPr lang="en-US" sz="3200" dirty="0">
              <a:solidFill>
                <a:schemeClr val="tx2">
                  <a:lumMod val="75000"/>
                </a:schemeClr>
              </a:solidFill>
              <a:latin typeface="Goudy Old Style"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5089" y="2277044"/>
            <a:ext cx="5597931" cy="4580956"/>
          </a:xfrm>
          <a:prstGeom prst="rect">
            <a:avLst/>
          </a:prstGeom>
        </p:spPr>
      </p:pic>
      <p:sp>
        <p:nvSpPr>
          <p:cNvPr id="9" name="Oval 8"/>
          <p:cNvSpPr/>
          <p:nvPr/>
        </p:nvSpPr>
        <p:spPr>
          <a:xfrm>
            <a:off x="4788922" y="2994220"/>
            <a:ext cx="838200" cy="74512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Right Arrow 10"/>
          <p:cNvSpPr/>
          <p:nvPr/>
        </p:nvSpPr>
        <p:spPr>
          <a:xfrm>
            <a:off x="2075149" y="3327350"/>
            <a:ext cx="2627394" cy="29216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Rectangle 5"/>
          <p:cNvSpPr/>
          <p:nvPr/>
        </p:nvSpPr>
        <p:spPr>
          <a:xfrm>
            <a:off x="4873276" y="5080611"/>
            <a:ext cx="1889885" cy="1524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2069514" y="2344805"/>
            <a:ext cx="1676400" cy="30033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 name="TextBox 13"/>
          <p:cNvSpPr txBox="1"/>
          <p:nvPr/>
        </p:nvSpPr>
        <p:spPr>
          <a:xfrm>
            <a:off x="96530" y="2053137"/>
            <a:ext cx="2057400" cy="1015663"/>
          </a:xfrm>
          <a:prstGeom prst="rect">
            <a:avLst/>
          </a:prstGeom>
          <a:noFill/>
        </p:spPr>
        <p:txBody>
          <a:bodyPr wrap="square" rtlCol="0">
            <a:spAutoFit/>
          </a:bodyPr>
          <a:lstStyle/>
          <a:p>
            <a:pPr algn="ctr"/>
            <a:r>
              <a:rPr lang="en-US" sz="2000" b="1" dirty="0" smtClean="0">
                <a:solidFill>
                  <a:srgbClr val="FF0000"/>
                </a:solidFill>
              </a:rPr>
              <a:t>URL Address usually includes website name</a:t>
            </a:r>
            <a:endParaRPr lang="en-US" sz="2000" b="1" dirty="0">
              <a:solidFill>
                <a:srgbClr val="FF0000"/>
              </a:solidFill>
            </a:endParaRPr>
          </a:p>
        </p:txBody>
      </p:sp>
      <p:sp>
        <p:nvSpPr>
          <p:cNvPr id="15" name="Rectangle 14"/>
          <p:cNvSpPr/>
          <p:nvPr/>
        </p:nvSpPr>
        <p:spPr>
          <a:xfrm>
            <a:off x="3798322" y="2365013"/>
            <a:ext cx="2819400" cy="2286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873276" y="4811688"/>
            <a:ext cx="3694220" cy="27694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2289612" y="4845299"/>
            <a:ext cx="2519719" cy="24333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8" name="Right Arrow 17"/>
          <p:cNvSpPr/>
          <p:nvPr/>
        </p:nvSpPr>
        <p:spPr>
          <a:xfrm rot="20096526">
            <a:off x="2308285" y="5611373"/>
            <a:ext cx="2619284" cy="28778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9" name="TextBox 18"/>
          <p:cNvSpPr txBox="1"/>
          <p:nvPr/>
        </p:nvSpPr>
        <p:spPr>
          <a:xfrm>
            <a:off x="54138" y="4789950"/>
            <a:ext cx="2375552" cy="400110"/>
          </a:xfrm>
          <a:prstGeom prst="rect">
            <a:avLst/>
          </a:prstGeom>
          <a:noFill/>
        </p:spPr>
        <p:txBody>
          <a:bodyPr wrap="square" rtlCol="0">
            <a:spAutoFit/>
          </a:bodyPr>
          <a:lstStyle/>
          <a:p>
            <a:pPr algn="ctr"/>
            <a:r>
              <a:rPr lang="en-US" sz="2000" b="1" dirty="0" smtClean="0">
                <a:solidFill>
                  <a:srgbClr val="FF0000"/>
                </a:solidFill>
              </a:rPr>
              <a:t>Article Name/Title</a:t>
            </a:r>
            <a:endParaRPr lang="en-US" sz="2000" b="1" dirty="0">
              <a:solidFill>
                <a:srgbClr val="FF0000"/>
              </a:solidFill>
            </a:endParaRPr>
          </a:p>
        </p:txBody>
      </p:sp>
      <p:sp>
        <p:nvSpPr>
          <p:cNvPr id="20" name="TextBox 19"/>
          <p:cNvSpPr txBox="1"/>
          <p:nvPr/>
        </p:nvSpPr>
        <p:spPr>
          <a:xfrm>
            <a:off x="403958" y="6095964"/>
            <a:ext cx="2375552" cy="400110"/>
          </a:xfrm>
          <a:prstGeom prst="rect">
            <a:avLst/>
          </a:prstGeom>
          <a:noFill/>
        </p:spPr>
        <p:txBody>
          <a:bodyPr wrap="square" rtlCol="0">
            <a:spAutoFit/>
          </a:bodyPr>
          <a:lstStyle/>
          <a:p>
            <a:pPr algn="ctr"/>
            <a:r>
              <a:rPr lang="en-US" sz="2000" b="1" dirty="0" smtClean="0">
                <a:solidFill>
                  <a:srgbClr val="FF0000"/>
                </a:solidFill>
              </a:rPr>
              <a:t>Article Author</a:t>
            </a:r>
            <a:endParaRPr lang="en-US" sz="2000" b="1" dirty="0">
              <a:solidFill>
                <a:srgbClr val="FF0000"/>
              </a:solidFill>
            </a:endParaRPr>
          </a:p>
        </p:txBody>
      </p:sp>
      <p:sp>
        <p:nvSpPr>
          <p:cNvPr id="21" name="Rectangle 20"/>
          <p:cNvSpPr/>
          <p:nvPr/>
        </p:nvSpPr>
        <p:spPr>
          <a:xfrm>
            <a:off x="266700" y="2113799"/>
            <a:ext cx="1802814" cy="88042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9850" y="3265567"/>
            <a:ext cx="1999664" cy="75141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25234" y="4759618"/>
            <a:ext cx="2071735" cy="47339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1999" y="6100712"/>
            <a:ext cx="1664303" cy="45409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1257</TotalTime>
  <Words>645</Words>
  <Application>Microsoft Office PowerPoint</Application>
  <PresentationFormat>On-screen Show (4:3)</PresentationFormat>
  <Paragraphs>109</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Goudy Old Style</vt:lpstr>
      <vt:lpstr>Verdana</vt:lpstr>
      <vt:lpstr>Wingdings</vt:lpstr>
      <vt:lpstr>Wingdings 2</vt:lpstr>
      <vt:lpstr>Office Theme</vt:lpstr>
      <vt:lpstr>PowerPoint Presentation</vt:lpstr>
      <vt:lpstr>   Last week we discussed 7 steps of research: </vt:lpstr>
      <vt:lpstr>   My teacher gave me an assignment to do a research paper on severe weather.  </vt:lpstr>
      <vt:lpstr>PowerPoint Presentation</vt:lpstr>
      <vt:lpstr>PowerPoint Presentation</vt:lpstr>
      <vt:lpstr>Plagiarism</vt:lpstr>
      <vt:lpstr>Plagiarism</vt:lpstr>
      <vt:lpstr>How to Avoid Plagiarism</vt:lpstr>
      <vt:lpstr>Step 9:  Cite Your Source: Here’s What it Looks Like!</vt:lpstr>
      <vt:lpstr>Remember How to Cite Your Source:</vt:lpstr>
      <vt:lpstr>Now Let’s Practice adding Steps 8 &amp; 9</vt:lpstr>
      <vt:lpstr>Now Try it On Your Own!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jderita</dc:creator>
  <cp:lastModifiedBy>Jen</cp:lastModifiedBy>
  <cp:revision>43</cp:revision>
  <dcterms:created xsi:type="dcterms:W3CDTF">2015-09-17T20:05:19Z</dcterms:created>
  <dcterms:modified xsi:type="dcterms:W3CDTF">2015-09-25T05:03:11Z</dcterms:modified>
</cp:coreProperties>
</file>